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RQND Pro UltraWide" pitchFamily="2" charset="77"/>
      <p:regular r:id="rId12"/>
      <p:bold r:id="rId13"/>
    </p:embeddedFont>
    <p:embeddedFont>
      <p:font typeface="Telegraf" pitchFamily="2" charset="77"/>
      <p:regular r:id="rId14"/>
    </p:embeddedFont>
    <p:embeddedFont>
      <p:font typeface="Telegraf Bold" pitchFamily="2" charset="77"/>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43" autoAdjust="0"/>
    <p:restoredTop sz="94664" autoAdjust="0"/>
  </p:normalViewPr>
  <p:slideViewPr>
    <p:cSldViewPr>
      <p:cViewPr varScale="1">
        <p:scale>
          <a:sx n="74" d="100"/>
          <a:sy n="74" d="100"/>
        </p:scale>
        <p:origin x="61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7/13/25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7/13/25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7/13/25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7/13/25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7/13/25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7/13/25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sp>
        <p:nvSpPr>
          <p:cNvPr id="3" name="Freeform 3"/>
          <p:cNvSpPr/>
          <p:nvPr/>
        </p:nvSpPr>
        <p:spPr>
          <a:xfrm>
            <a:off x="6929989" y="137422"/>
            <a:ext cx="3971470" cy="2233952"/>
          </a:xfrm>
          <a:custGeom>
            <a:avLst/>
            <a:gdLst/>
            <a:ahLst/>
            <a:cxnLst/>
            <a:rect l="l" t="t" r="r" b="b"/>
            <a:pathLst>
              <a:path w="3971470" h="2233952">
                <a:moveTo>
                  <a:pt x="0" y="0"/>
                </a:moveTo>
                <a:lnTo>
                  <a:pt x="3971471" y="0"/>
                </a:lnTo>
                <a:lnTo>
                  <a:pt x="3971471" y="2233952"/>
                </a:lnTo>
                <a:lnTo>
                  <a:pt x="0" y="2233952"/>
                </a:lnTo>
                <a:lnTo>
                  <a:pt x="0" y="0"/>
                </a:lnTo>
                <a:close/>
              </a:path>
            </a:pathLst>
          </a:custGeom>
          <a:blipFill>
            <a:blip r:embed="rId3"/>
            <a:stretch>
              <a:fillRect/>
            </a:stretch>
          </a:blipFill>
        </p:spPr>
        <p:txBody>
          <a:bodyPr/>
          <a:lstStyle/>
          <a:p>
            <a:endParaRPr lang="it-IT"/>
          </a:p>
        </p:txBody>
      </p:sp>
      <p:sp>
        <p:nvSpPr>
          <p:cNvPr id="4" name="Freeform 4"/>
          <p:cNvSpPr/>
          <p:nvPr/>
        </p:nvSpPr>
        <p:spPr>
          <a:xfrm>
            <a:off x="13151945" y="9273833"/>
            <a:ext cx="5136055" cy="1013167"/>
          </a:xfrm>
          <a:custGeom>
            <a:avLst/>
            <a:gdLst/>
            <a:ahLst/>
            <a:cxnLst/>
            <a:rect l="l" t="t" r="r" b="b"/>
            <a:pathLst>
              <a:path w="5136055" h="1013167">
                <a:moveTo>
                  <a:pt x="0" y="0"/>
                </a:moveTo>
                <a:lnTo>
                  <a:pt x="5136055" y="0"/>
                </a:lnTo>
                <a:lnTo>
                  <a:pt x="5136055" y="1013167"/>
                </a:lnTo>
                <a:lnTo>
                  <a:pt x="0" y="1013167"/>
                </a:lnTo>
                <a:lnTo>
                  <a:pt x="0" y="0"/>
                </a:lnTo>
                <a:close/>
              </a:path>
            </a:pathLst>
          </a:custGeom>
          <a:blipFill>
            <a:blip r:embed="rId4"/>
            <a:stretch>
              <a:fillRect/>
            </a:stretch>
          </a:blipFill>
        </p:spPr>
        <p:txBody>
          <a:bodyPr/>
          <a:lstStyle/>
          <a:p>
            <a:endParaRPr lang="it-IT"/>
          </a:p>
        </p:txBody>
      </p:sp>
      <p:sp>
        <p:nvSpPr>
          <p:cNvPr id="5" name="TextBox 5"/>
          <p:cNvSpPr txBox="1"/>
          <p:nvPr/>
        </p:nvSpPr>
        <p:spPr>
          <a:xfrm>
            <a:off x="2329978" y="4307012"/>
            <a:ext cx="13628044" cy="1501527"/>
          </a:xfrm>
          <a:prstGeom prst="rect">
            <a:avLst/>
          </a:prstGeom>
        </p:spPr>
        <p:txBody>
          <a:bodyPr lIns="0" tIns="0" rIns="0" bIns="0" rtlCol="0" anchor="t">
            <a:spAutoFit/>
          </a:bodyPr>
          <a:lstStyle/>
          <a:p>
            <a:pPr algn="ctr">
              <a:lnSpc>
                <a:spcPts val="12263"/>
              </a:lnSpc>
              <a:spcBef>
                <a:spcPct val="0"/>
              </a:spcBef>
            </a:pPr>
            <a:r>
              <a:rPr lang="en-US" sz="8759">
                <a:solidFill>
                  <a:srgbClr val="DEF0FF"/>
                </a:solidFill>
                <a:latin typeface="RQND Pro UltraWide"/>
                <a:ea typeface="RQND Pro UltraWide"/>
                <a:cs typeface="RQND Pro UltraWide"/>
                <a:sym typeface="RQND Pro UltraWide"/>
              </a:rPr>
              <a:t>mETA-LEARNING</a:t>
            </a:r>
          </a:p>
        </p:txBody>
      </p:sp>
      <p:sp>
        <p:nvSpPr>
          <p:cNvPr id="6" name="TextBox 6"/>
          <p:cNvSpPr txBox="1"/>
          <p:nvPr/>
        </p:nvSpPr>
        <p:spPr>
          <a:xfrm>
            <a:off x="5834059" y="3438164"/>
            <a:ext cx="6835830" cy="790558"/>
          </a:xfrm>
          <a:prstGeom prst="rect">
            <a:avLst/>
          </a:prstGeom>
        </p:spPr>
        <p:txBody>
          <a:bodyPr lIns="0" tIns="0" rIns="0" bIns="0" rtlCol="0" anchor="t">
            <a:spAutoFit/>
          </a:bodyPr>
          <a:lstStyle/>
          <a:p>
            <a:pPr algn="ctr">
              <a:lnSpc>
                <a:spcPts val="3150"/>
              </a:lnSpc>
              <a:spcBef>
                <a:spcPct val="0"/>
              </a:spcBef>
            </a:pPr>
            <a:r>
              <a:rPr lang="en-US" sz="2250" spc="1312">
                <a:solidFill>
                  <a:srgbClr val="DEF0FF"/>
                </a:solidFill>
                <a:latin typeface="RQND Pro UltraWide"/>
                <a:ea typeface="RQND Pro UltraWide"/>
                <a:cs typeface="RQND Pro UltraWide"/>
                <a:sym typeface="RQND Pro UltraWide"/>
              </a:rPr>
              <a:t>iot data analytics project</a:t>
            </a:r>
          </a:p>
        </p:txBody>
      </p:sp>
      <p:sp>
        <p:nvSpPr>
          <p:cNvPr id="7" name="TextBox 7"/>
          <p:cNvSpPr txBox="1"/>
          <p:nvPr/>
        </p:nvSpPr>
        <p:spPr>
          <a:xfrm>
            <a:off x="1028700" y="8456667"/>
            <a:ext cx="7008006" cy="807913"/>
          </a:xfrm>
          <a:prstGeom prst="rect">
            <a:avLst/>
          </a:prstGeom>
        </p:spPr>
        <p:txBody>
          <a:bodyPr lIns="0" tIns="0" rIns="0" bIns="0" rtlCol="0" anchor="t">
            <a:spAutoFit/>
          </a:bodyPr>
          <a:lstStyle/>
          <a:p>
            <a:pPr algn="l">
              <a:lnSpc>
                <a:spcPts val="2058"/>
              </a:lnSpc>
            </a:pPr>
            <a:r>
              <a:rPr lang="en-US" sz="2450" spc="73" dirty="0">
                <a:solidFill>
                  <a:srgbClr val="DEF0FF"/>
                </a:solidFill>
                <a:latin typeface="RQND Pro UltraWide"/>
                <a:ea typeface="RQND Pro UltraWide"/>
                <a:cs typeface="RQND Pro UltraWide"/>
                <a:sym typeface="RQND Pro UltraWide"/>
              </a:rPr>
              <a:t>Student Leonardo </a:t>
            </a:r>
            <a:r>
              <a:rPr lang="en-US" sz="2450" spc="73" dirty="0" err="1">
                <a:solidFill>
                  <a:srgbClr val="DEF0FF"/>
                </a:solidFill>
                <a:latin typeface="RQND Pro UltraWide"/>
                <a:ea typeface="RQND Pro UltraWide"/>
                <a:cs typeface="RQND Pro UltraWide"/>
                <a:sym typeface="RQND Pro UltraWide"/>
              </a:rPr>
              <a:t>falanga</a:t>
            </a:r>
            <a:endParaRPr lang="en-US" sz="2450" spc="73" dirty="0">
              <a:solidFill>
                <a:srgbClr val="DEF0FF"/>
              </a:solidFill>
              <a:latin typeface="RQND Pro UltraWide"/>
              <a:ea typeface="RQND Pro UltraWide"/>
              <a:cs typeface="RQND Pro UltraWide"/>
              <a:sym typeface="RQND Pro UltraWide"/>
            </a:endParaRPr>
          </a:p>
          <a:p>
            <a:pPr algn="l">
              <a:lnSpc>
                <a:spcPts val="2058"/>
              </a:lnSpc>
            </a:pPr>
            <a:endParaRPr lang="en-US" sz="2450" spc="73" dirty="0">
              <a:solidFill>
                <a:srgbClr val="DEF0FF"/>
              </a:solidFill>
              <a:latin typeface="RQND Pro UltraWide"/>
              <a:ea typeface="RQND Pro UltraWide"/>
              <a:cs typeface="RQND Pro UltraWide"/>
              <a:sym typeface="RQND Pro UltraWide"/>
            </a:endParaRPr>
          </a:p>
          <a:p>
            <a:pPr algn="l">
              <a:lnSpc>
                <a:spcPts val="2058"/>
              </a:lnSpc>
            </a:pPr>
            <a:r>
              <a:rPr lang="en-US" sz="2450" spc="73" dirty="0">
                <a:solidFill>
                  <a:srgbClr val="DEF0FF"/>
                </a:solidFill>
                <a:latin typeface="RQND Pro UltraWide"/>
                <a:ea typeface="RQND Pro UltraWide"/>
                <a:cs typeface="RQND Pro UltraWide"/>
                <a:sym typeface="RQND Pro UltraWide"/>
              </a:rPr>
              <a:t> MAT. [0522502019]</a:t>
            </a:r>
          </a:p>
        </p:txBody>
      </p:sp>
      <p:sp>
        <p:nvSpPr>
          <p:cNvPr id="8" name="TextBox 8"/>
          <p:cNvSpPr txBox="1"/>
          <p:nvPr/>
        </p:nvSpPr>
        <p:spPr>
          <a:xfrm>
            <a:off x="11291774" y="8567605"/>
            <a:ext cx="5967526" cy="293019"/>
          </a:xfrm>
          <a:prstGeom prst="rect">
            <a:avLst/>
          </a:prstGeom>
        </p:spPr>
        <p:txBody>
          <a:bodyPr lIns="0" tIns="0" rIns="0" bIns="0" rtlCol="0" anchor="t">
            <a:spAutoFit/>
          </a:bodyPr>
          <a:lstStyle/>
          <a:p>
            <a:pPr algn="l">
              <a:lnSpc>
                <a:spcPts val="2058"/>
              </a:lnSpc>
            </a:pPr>
            <a:r>
              <a:rPr lang="en-US" sz="2450" spc="73">
                <a:solidFill>
                  <a:srgbClr val="DEF0FF"/>
                </a:solidFill>
                <a:latin typeface="RQND Pro UltraWide"/>
                <a:ea typeface="RQND Pro UltraWide"/>
                <a:cs typeface="RQND Pro UltraWide"/>
                <a:sym typeface="RQND Pro UltraWide"/>
              </a:rPr>
              <a:t>pROF.SSA lOREDANA CARUCCIO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grpSp>
        <p:nvGrpSpPr>
          <p:cNvPr id="3" name="Group 3"/>
          <p:cNvGrpSpPr/>
          <p:nvPr/>
        </p:nvGrpSpPr>
        <p:grpSpPr>
          <a:xfrm>
            <a:off x="1028700" y="2111193"/>
            <a:ext cx="16230600" cy="4714531"/>
            <a:chOff x="0" y="0"/>
            <a:chExt cx="5795662" cy="1683476"/>
          </a:xfrm>
        </p:grpSpPr>
        <p:sp>
          <p:nvSpPr>
            <p:cNvPr id="4" name="Freeform 4"/>
            <p:cNvSpPr/>
            <p:nvPr/>
          </p:nvSpPr>
          <p:spPr>
            <a:xfrm>
              <a:off x="0" y="0"/>
              <a:ext cx="5795662" cy="1683476"/>
            </a:xfrm>
            <a:custGeom>
              <a:avLst/>
              <a:gdLst/>
              <a:ahLst/>
              <a:cxnLst/>
              <a:rect l="l" t="t" r="r" b="b"/>
              <a:pathLst>
                <a:path w="5795662" h="1683476">
                  <a:moveTo>
                    <a:pt x="5635642" y="0"/>
                  </a:moveTo>
                  <a:lnTo>
                    <a:pt x="160020" y="0"/>
                  </a:lnTo>
                  <a:lnTo>
                    <a:pt x="0" y="160020"/>
                  </a:lnTo>
                  <a:lnTo>
                    <a:pt x="0" y="1523456"/>
                  </a:lnTo>
                  <a:lnTo>
                    <a:pt x="160020" y="1683476"/>
                  </a:lnTo>
                  <a:lnTo>
                    <a:pt x="5635642" y="1683476"/>
                  </a:lnTo>
                  <a:lnTo>
                    <a:pt x="5795662" y="1523456"/>
                  </a:lnTo>
                  <a:lnTo>
                    <a:pt x="5795662" y="160020"/>
                  </a:lnTo>
                  <a:lnTo>
                    <a:pt x="5635642"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5" name="TextBox 5"/>
            <p:cNvSpPr txBox="1"/>
            <p:nvPr/>
          </p:nvSpPr>
          <p:spPr>
            <a:xfrm>
              <a:off x="63500" y="6350"/>
              <a:ext cx="5668662" cy="1613626"/>
            </a:xfrm>
            <a:prstGeom prst="rect">
              <a:avLst/>
            </a:prstGeom>
          </p:spPr>
          <p:txBody>
            <a:bodyPr lIns="50800" tIns="50800" rIns="50800" bIns="50800" rtlCol="0" anchor="ctr"/>
            <a:lstStyle/>
            <a:p>
              <a:pPr algn="ctr">
                <a:lnSpc>
                  <a:spcPts val="1960"/>
                </a:lnSpc>
              </a:pPr>
              <a:endParaRPr/>
            </a:p>
          </p:txBody>
        </p:sp>
      </p:grpSp>
      <p:sp>
        <p:nvSpPr>
          <p:cNvPr id="6" name="TextBox 6"/>
          <p:cNvSpPr txBox="1"/>
          <p:nvPr/>
        </p:nvSpPr>
        <p:spPr>
          <a:xfrm>
            <a:off x="3009111" y="3253923"/>
            <a:ext cx="11772136" cy="2683830"/>
          </a:xfrm>
          <a:prstGeom prst="rect">
            <a:avLst/>
          </a:prstGeom>
        </p:spPr>
        <p:txBody>
          <a:bodyPr lIns="0" tIns="0" rIns="0" bIns="0" rtlCol="0" anchor="t">
            <a:spAutoFit/>
          </a:bodyPr>
          <a:lstStyle/>
          <a:p>
            <a:pPr algn="ctr">
              <a:lnSpc>
                <a:spcPts val="9648"/>
              </a:lnSpc>
            </a:pPr>
            <a:r>
              <a:rPr lang="en-US" sz="14400">
                <a:solidFill>
                  <a:srgbClr val="DEF0FF"/>
                </a:solidFill>
                <a:latin typeface="RQND Pro UltraWide"/>
                <a:ea typeface="RQND Pro UltraWide"/>
                <a:cs typeface="RQND Pro UltraWide"/>
                <a:sym typeface="RQND Pro UltraWid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grpSp>
        <p:nvGrpSpPr>
          <p:cNvPr id="3" name="Group 3"/>
          <p:cNvGrpSpPr/>
          <p:nvPr/>
        </p:nvGrpSpPr>
        <p:grpSpPr>
          <a:xfrm>
            <a:off x="1028700" y="5846590"/>
            <a:ext cx="5849736" cy="3406655"/>
            <a:chOff x="0" y="0"/>
            <a:chExt cx="3341946" cy="1946218"/>
          </a:xfrm>
        </p:grpSpPr>
        <p:sp>
          <p:nvSpPr>
            <p:cNvPr id="4" name="Freeform 4"/>
            <p:cNvSpPr/>
            <p:nvPr/>
          </p:nvSpPr>
          <p:spPr>
            <a:xfrm>
              <a:off x="0" y="0"/>
              <a:ext cx="3341946" cy="1946218"/>
            </a:xfrm>
            <a:custGeom>
              <a:avLst/>
              <a:gdLst/>
              <a:ahLst/>
              <a:cxnLst/>
              <a:rect l="l" t="t" r="r" b="b"/>
              <a:pathLst>
                <a:path w="3341946" h="1946218">
                  <a:moveTo>
                    <a:pt x="3103821" y="0"/>
                  </a:moveTo>
                  <a:lnTo>
                    <a:pt x="3341946" y="238125"/>
                  </a:lnTo>
                  <a:lnTo>
                    <a:pt x="3341946" y="1708093"/>
                  </a:lnTo>
                  <a:lnTo>
                    <a:pt x="3103821" y="1946218"/>
                  </a:lnTo>
                  <a:lnTo>
                    <a:pt x="238125" y="1946218"/>
                  </a:lnTo>
                  <a:lnTo>
                    <a:pt x="0" y="1708093"/>
                  </a:lnTo>
                  <a:lnTo>
                    <a:pt x="0" y="238125"/>
                  </a:lnTo>
                  <a:lnTo>
                    <a:pt x="238125" y="0"/>
                  </a:lnTo>
                  <a:lnTo>
                    <a:pt x="3103821" y="0"/>
                  </a:lnTo>
                  <a:close/>
                </a:path>
              </a:pathLst>
            </a:custGeom>
            <a:blipFill>
              <a:blip r:embed="rId3"/>
              <a:stretch>
                <a:fillRect l="-12581" t="-99530" r="-61825"/>
              </a:stretch>
            </a:blipFill>
          </p:spPr>
          <p:txBody>
            <a:bodyPr/>
            <a:lstStyle/>
            <a:p>
              <a:endParaRPr lang="it-IT"/>
            </a:p>
          </p:txBody>
        </p:sp>
      </p:grpSp>
      <p:grpSp>
        <p:nvGrpSpPr>
          <p:cNvPr id="5" name="Group 5"/>
          <p:cNvGrpSpPr/>
          <p:nvPr/>
        </p:nvGrpSpPr>
        <p:grpSpPr>
          <a:xfrm>
            <a:off x="1028700" y="2444989"/>
            <a:ext cx="5849736" cy="3406655"/>
            <a:chOff x="0" y="0"/>
            <a:chExt cx="3341946" cy="1946218"/>
          </a:xfrm>
        </p:grpSpPr>
        <p:sp>
          <p:nvSpPr>
            <p:cNvPr id="6" name="Freeform 6"/>
            <p:cNvSpPr/>
            <p:nvPr/>
          </p:nvSpPr>
          <p:spPr>
            <a:xfrm>
              <a:off x="0" y="0"/>
              <a:ext cx="3341946" cy="1946218"/>
            </a:xfrm>
            <a:custGeom>
              <a:avLst/>
              <a:gdLst/>
              <a:ahLst/>
              <a:cxnLst/>
              <a:rect l="l" t="t" r="r" b="b"/>
              <a:pathLst>
                <a:path w="3341946" h="1946218">
                  <a:moveTo>
                    <a:pt x="3103821" y="0"/>
                  </a:moveTo>
                  <a:lnTo>
                    <a:pt x="3341946" y="238125"/>
                  </a:lnTo>
                  <a:lnTo>
                    <a:pt x="3341946" y="1708093"/>
                  </a:lnTo>
                  <a:lnTo>
                    <a:pt x="3103821" y="1946218"/>
                  </a:lnTo>
                  <a:lnTo>
                    <a:pt x="238125" y="1946218"/>
                  </a:lnTo>
                  <a:lnTo>
                    <a:pt x="0" y="1708093"/>
                  </a:lnTo>
                  <a:lnTo>
                    <a:pt x="0" y="238125"/>
                  </a:lnTo>
                  <a:lnTo>
                    <a:pt x="238125" y="0"/>
                  </a:lnTo>
                  <a:lnTo>
                    <a:pt x="3103821" y="0"/>
                  </a:lnTo>
                  <a:close/>
                </a:path>
              </a:pathLst>
            </a:custGeom>
            <a:blipFill>
              <a:blip r:embed="rId3"/>
              <a:stretch>
                <a:fillRect l="-12396" r="-62689" b="-100307"/>
              </a:stretch>
            </a:blipFill>
          </p:spPr>
          <p:txBody>
            <a:bodyPr/>
            <a:lstStyle/>
            <a:p>
              <a:endParaRPr lang="it-IT"/>
            </a:p>
          </p:txBody>
        </p:sp>
      </p:grpSp>
      <p:grpSp>
        <p:nvGrpSpPr>
          <p:cNvPr id="7" name="Group 7"/>
          <p:cNvGrpSpPr/>
          <p:nvPr/>
        </p:nvGrpSpPr>
        <p:grpSpPr>
          <a:xfrm>
            <a:off x="3081776" y="4979853"/>
            <a:ext cx="1743584" cy="174358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txBody>
            <a:bodyPr/>
            <a:lstStyle/>
            <a:p>
              <a:endParaRPr lang="it-IT"/>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10" name="Group 10"/>
          <p:cNvGrpSpPr/>
          <p:nvPr/>
        </p:nvGrpSpPr>
        <p:grpSpPr>
          <a:xfrm>
            <a:off x="3259559" y="5157636"/>
            <a:ext cx="1388017" cy="13880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txBody>
            <a:bodyPr/>
            <a:lstStyle/>
            <a:p>
              <a:endParaRPr lang="it-IT"/>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sp>
        <p:nvSpPr>
          <p:cNvPr id="13" name="Freeform 13"/>
          <p:cNvSpPr/>
          <p:nvPr/>
        </p:nvSpPr>
        <p:spPr>
          <a:xfrm>
            <a:off x="3638042" y="5536119"/>
            <a:ext cx="631052" cy="631052"/>
          </a:xfrm>
          <a:custGeom>
            <a:avLst/>
            <a:gdLst/>
            <a:ahLst/>
            <a:cxnLst/>
            <a:rect l="l" t="t" r="r" b="b"/>
            <a:pathLst>
              <a:path w="631052" h="631052">
                <a:moveTo>
                  <a:pt x="0" y="0"/>
                </a:moveTo>
                <a:lnTo>
                  <a:pt x="631052" y="0"/>
                </a:lnTo>
                <a:lnTo>
                  <a:pt x="631052" y="631052"/>
                </a:lnTo>
                <a:lnTo>
                  <a:pt x="0" y="631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14" name="Group 14"/>
          <p:cNvGrpSpPr/>
          <p:nvPr/>
        </p:nvGrpSpPr>
        <p:grpSpPr>
          <a:xfrm>
            <a:off x="7967106" y="4579192"/>
            <a:ext cx="9292194" cy="4679108"/>
            <a:chOff x="0" y="0"/>
            <a:chExt cx="3318079" cy="1670827"/>
          </a:xfrm>
        </p:grpSpPr>
        <p:sp>
          <p:nvSpPr>
            <p:cNvPr id="15" name="Freeform 15"/>
            <p:cNvSpPr/>
            <p:nvPr/>
          </p:nvSpPr>
          <p:spPr>
            <a:xfrm>
              <a:off x="0" y="0"/>
              <a:ext cx="3318079" cy="1670827"/>
            </a:xfrm>
            <a:custGeom>
              <a:avLst/>
              <a:gdLst/>
              <a:ahLst/>
              <a:cxnLst/>
              <a:rect l="l" t="t" r="r" b="b"/>
              <a:pathLst>
                <a:path w="3318079" h="1670827">
                  <a:moveTo>
                    <a:pt x="3158059" y="0"/>
                  </a:moveTo>
                  <a:lnTo>
                    <a:pt x="160020" y="0"/>
                  </a:lnTo>
                  <a:lnTo>
                    <a:pt x="0" y="160020"/>
                  </a:lnTo>
                  <a:lnTo>
                    <a:pt x="0" y="1510807"/>
                  </a:lnTo>
                  <a:lnTo>
                    <a:pt x="160020" y="1670827"/>
                  </a:lnTo>
                  <a:lnTo>
                    <a:pt x="3158059" y="1670827"/>
                  </a:lnTo>
                  <a:lnTo>
                    <a:pt x="3318079" y="1510807"/>
                  </a:lnTo>
                  <a:lnTo>
                    <a:pt x="3318079" y="160020"/>
                  </a:lnTo>
                  <a:lnTo>
                    <a:pt x="3158059"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16" name="TextBox 16"/>
            <p:cNvSpPr txBox="1"/>
            <p:nvPr/>
          </p:nvSpPr>
          <p:spPr>
            <a:xfrm>
              <a:off x="63500" y="6350"/>
              <a:ext cx="3191079" cy="1600977"/>
            </a:xfrm>
            <a:prstGeom prst="rect">
              <a:avLst/>
            </a:prstGeom>
          </p:spPr>
          <p:txBody>
            <a:bodyPr lIns="50800" tIns="50800" rIns="50800" bIns="50800" rtlCol="0" anchor="ctr"/>
            <a:lstStyle/>
            <a:p>
              <a:pPr algn="ctr">
                <a:lnSpc>
                  <a:spcPts val="1960"/>
                </a:lnSpc>
              </a:pPr>
              <a:endParaRPr/>
            </a:p>
          </p:txBody>
        </p:sp>
      </p:grpSp>
      <p:sp>
        <p:nvSpPr>
          <p:cNvPr id="17" name="TextBox 17"/>
          <p:cNvSpPr txBox="1"/>
          <p:nvPr/>
        </p:nvSpPr>
        <p:spPr>
          <a:xfrm>
            <a:off x="7967106" y="2740264"/>
            <a:ext cx="10320894" cy="1037916"/>
          </a:xfrm>
          <a:prstGeom prst="rect">
            <a:avLst/>
          </a:prstGeom>
        </p:spPr>
        <p:txBody>
          <a:bodyPr lIns="0" tIns="0" rIns="0" bIns="0" rtlCol="0" anchor="t">
            <a:spAutoFit/>
          </a:bodyPr>
          <a:lstStyle/>
          <a:p>
            <a:pPr algn="l">
              <a:lnSpc>
                <a:spcPts val="7366"/>
              </a:lnSpc>
            </a:pPr>
            <a:r>
              <a:rPr lang="en-US" sz="8769">
                <a:solidFill>
                  <a:srgbClr val="DEF0FF"/>
                </a:solidFill>
                <a:latin typeface="RQND Pro UltraWide"/>
                <a:ea typeface="RQND Pro UltraWide"/>
                <a:cs typeface="RQND Pro UltraWide"/>
                <a:sym typeface="RQND Pro UltraWide"/>
              </a:rPr>
              <a:t>Introduction</a:t>
            </a:r>
          </a:p>
        </p:txBody>
      </p:sp>
      <p:sp>
        <p:nvSpPr>
          <p:cNvPr id="18" name="TextBox 18"/>
          <p:cNvSpPr txBox="1"/>
          <p:nvPr/>
        </p:nvSpPr>
        <p:spPr>
          <a:xfrm>
            <a:off x="8951486" y="5408734"/>
            <a:ext cx="7323434" cy="550128"/>
          </a:xfrm>
          <a:prstGeom prst="rect">
            <a:avLst/>
          </a:prstGeom>
        </p:spPr>
        <p:txBody>
          <a:bodyPr lIns="0" tIns="0" rIns="0" bIns="0" rtlCol="0" anchor="t">
            <a:spAutoFit/>
          </a:bodyPr>
          <a:lstStyle/>
          <a:p>
            <a:pPr algn="ctr">
              <a:lnSpc>
                <a:spcPts val="2058"/>
              </a:lnSpc>
            </a:pPr>
            <a:r>
              <a:rPr lang="en-US" sz="2450" spc="1428">
                <a:solidFill>
                  <a:srgbClr val="DEF0FF"/>
                </a:solidFill>
                <a:latin typeface="RQND Pro UltraWide"/>
                <a:ea typeface="RQND Pro UltraWide"/>
                <a:cs typeface="RQND Pro UltraWide"/>
                <a:sym typeface="RQND Pro UltraWide"/>
              </a:rPr>
              <a:t>What is Deep Learning?</a:t>
            </a:r>
          </a:p>
        </p:txBody>
      </p:sp>
      <p:sp>
        <p:nvSpPr>
          <p:cNvPr id="19" name="TextBox 19"/>
          <p:cNvSpPr txBox="1"/>
          <p:nvPr/>
        </p:nvSpPr>
        <p:spPr>
          <a:xfrm>
            <a:off x="8951486" y="6320747"/>
            <a:ext cx="7323434" cy="1012190"/>
          </a:xfrm>
          <a:prstGeom prst="rect">
            <a:avLst/>
          </a:prstGeom>
        </p:spPr>
        <p:txBody>
          <a:bodyPr lIns="0" tIns="0" rIns="0" bIns="0" rtlCol="0" anchor="t">
            <a:spAutoFit/>
          </a:bodyPr>
          <a:lstStyle/>
          <a:p>
            <a:pPr algn="ctr">
              <a:lnSpc>
                <a:spcPts val="1960"/>
              </a:lnSpc>
              <a:spcBef>
                <a:spcPct val="0"/>
              </a:spcBef>
            </a:pPr>
            <a:r>
              <a:rPr lang="en-US" sz="1400" spc="-56">
                <a:solidFill>
                  <a:srgbClr val="DEF0FF"/>
                </a:solidFill>
                <a:latin typeface="Telegraf"/>
                <a:ea typeface="Telegraf"/>
                <a:cs typeface="Telegraf"/>
                <a:sym typeface="Telegraf"/>
              </a:rPr>
              <a:t>Deep learning is a subset of machine learning that utilizes neural networks with multiple layers to analyze and learn from large datasets. It enables computers to perform complex tasks like image recognition, natural language processing, and autonomous decision-making by mimicking the way human brains process information.</a:t>
            </a:r>
          </a:p>
        </p:txBody>
      </p:sp>
      <p:sp>
        <p:nvSpPr>
          <p:cNvPr id="20" name="TextBox 20"/>
          <p:cNvSpPr txBox="1"/>
          <p:nvPr/>
        </p:nvSpPr>
        <p:spPr>
          <a:xfrm>
            <a:off x="8951486" y="7492767"/>
            <a:ext cx="7323434" cy="1012190"/>
          </a:xfrm>
          <a:prstGeom prst="rect">
            <a:avLst/>
          </a:prstGeom>
        </p:spPr>
        <p:txBody>
          <a:bodyPr lIns="0" tIns="0" rIns="0" bIns="0" rtlCol="0" anchor="t">
            <a:spAutoFit/>
          </a:bodyPr>
          <a:lstStyle/>
          <a:p>
            <a:pPr algn="ctr">
              <a:lnSpc>
                <a:spcPts val="1960"/>
              </a:lnSpc>
              <a:spcBef>
                <a:spcPct val="0"/>
              </a:spcBef>
            </a:pPr>
            <a:r>
              <a:rPr lang="en-US" sz="1400" spc="-56">
                <a:solidFill>
                  <a:srgbClr val="DEF0FF"/>
                </a:solidFill>
                <a:latin typeface="Telegraf"/>
                <a:ea typeface="Telegraf"/>
                <a:cs typeface="Telegraf"/>
                <a:sym typeface="Telegraf"/>
              </a:rPr>
              <a:t>Over the past decade, deep learning has transformed various industries, including healthcare, finance, and robotics. Advances in computational power and the availability of large datasets have accelerated its adoption. The ability of deep learning to detect patterns and improve over time makes it an essential tool in the future of artificial intelligence.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grpSp>
        <p:nvGrpSpPr>
          <p:cNvPr id="3" name="Group 3"/>
          <p:cNvGrpSpPr/>
          <p:nvPr/>
        </p:nvGrpSpPr>
        <p:grpSpPr>
          <a:xfrm>
            <a:off x="1028700" y="5851645"/>
            <a:ext cx="5849736" cy="3406655"/>
            <a:chOff x="0" y="0"/>
            <a:chExt cx="3341946" cy="1946218"/>
          </a:xfrm>
        </p:grpSpPr>
        <p:sp>
          <p:nvSpPr>
            <p:cNvPr id="4" name="Freeform 4"/>
            <p:cNvSpPr/>
            <p:nvPr/>
          </p:nvSpPr>
          <p:spPr>
            <a:xfrm>
              <a:off x="0" y="0"/>
              <a:ext cx="3341946" cy="1946218"/>
            </a:xfrm>
            <a:custGeom>
              <a:avLst/>
              <a:gdLst/>
              <a:ahLst/>
              <a:cxnLst/>
              <a:rect l="l" t="t" r="r" b="b"/>
              <a:pathLst>
                <a:path w="3341946" h="1946218">
                  <a:moveTo>
                    <a:pt x="3103821" y="0"/>
                  </a:moveTo>
                  <a:lnTo>
                    <a:pt x="3341946" y="238125"/>
                  </a:lnTo>
                  <a:lnTo>
                    <a:pt x="3341946" y="1708093"/>
                  </a:lnTo>
                  <a:lnTo>
                    <a:pt x="3103821" y="1946218"/>
                  </a:lnTo>
                  <a:lnTo>
                    <a:pt x="238125" y="1946218"/>
                  </a:lnTo>
                  <a:lnTo>
                    <a:pt x="0" y="1708093"/>
                  </a:lnTo>
                  <a:lnTo>
                    <a:pt x="0" y="238125"/>
                  </a:lnTo>
                  <a:lnTo>
                    <a:pt x="238125" y="0"/>
                  </a:lnTo>
                  <a:lnTo>
                    <a:pt x="3103821" y="0"/>
                  </a:lnTo>
                  <a:close/>
                </a:path>
              </a:pathLst>
            </a:custGeom>
            <a:blipFill>
              <a:blip r:embed="rId3"/>
              <a:stretch>
                <a:fillRect l="-14774" t="-49050" r="-3841" b="-54631"/>
              </a:stretch>
            </a:blipFill>
          </p:spPr>
          <p:txBody>
            <a:bodyPr/>
            <a:lstStyle/>
            <a:p>
              <a:endParaRPr lang="it-IT"/>
            </a:p>
          </p:txBody>
        </p:sp>
      </p:grpSp>
      <p:sp>
        <p:nvSpPr>
          <p:cNvPr id="5" name="Freeform 5"/>
          <p:cNvSpPr/>
          <p:nvPr/>
        </p:nvSpPr>
        <p:spPr>
          <a:xfrm>
            <a:off x="3424060" y="8155123"/>
            <a:ext cx="835127" cy="835127"/>
          </a:xfrm>
          <a:custGeom>
            <a:avLst/>
            <a:gdLst/>
            <a:ahLst/>
            <a:cxnLst/>
            <a:rect l="l" t="t" r="r" b="b"/>
            <a:pathLst>
              <a:path w="835127" h="835127">
                <a:moveTo>
                  <a:pt x="0" y="0"/>
                </a:moveTo>
                <a:lnTo>
                  <a:pt x="835127" y="0"/>
                </a:lnTo>
                <a:lnTo>
                  <a:pt x="835127" y="835128"/>
                </a:lnTo>
                <a:lnTo>
                  <a:pt x="0" y="835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6" name="Group 6"/>
          <p:cNvGrpSpPr/>
          <p:nvPr/>
        </p:nvGrpSpPr>
        <p:grpSpPr>
          <a:xfrm>
            <a:off x="8441766" y="2492153"/>
            <a:ext cx="1580276" cy="15802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txBody>
            <a:bodyPr/>
            <a:lstStyle/>
            <a:p>
              <a:endParaRPr lang="it-IT"/>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9" name="Group 9"/>
          <p:cNvGrpSpPr/>
          <p:nvPr/>
        </p:nvGrpSpPr>
        <p:grpSpPr>
          <a:xfrm>
            <a:off x="8602898" y="2653284"/>
            <a:ext cx="1258013" cy="125801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txBody>
            <a:bodyPr/>
            <a:lstStyle/>
            <a:p>
              <a:endParaRPr lang="it-IT"/>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12" name="Group 12"/>
          <p:cNvGrpSpPr/>
          <p:nvPr/>
        </p:nvGrpSpPr>
        <p:grpSpPr>
          <a:xfrm>
            <a:off x="8441766" y="5085089"/>
            <a:ext cx="1580276" cy="158027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txBody>
            <a:bodyPr/>
            <a:lstStyle/>
            <a:p>
              <a:endParaRPr lang="it-IT"/>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15" name="Group 15"/>
          <p:cNvGrpSpPr/>
          <p:nvPr/>
        </p:nvGrpSpPr>
        <p:grpSpPr>
          <a:xfrm>
            <a:off x="8602898" y="5246220"/>
            <a:ext cx="1258013" cy="125801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txBody>
            <a:bodyPr/>
            <a:lstStyle/>
            <a:p>
              <a:endParaRPr lang="it-IT"/>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18" name="Group 18"/>
          <p:cNvGrpSpPr/>
          <p:nvPr/>
        </p:nvGrpSpPr>
        <p:grpSpPr>
          <a:xfrm>
            <a:off x="8441766" y="7678024"/>
            <a:ext cx="1580276" cy="158027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txBody>
            <a:bodyPr/>
            <a:lstStyle/>
            <a:p>
              <a:endParaRPr lang="it-IT"/>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21" name="Group 21"/>
          <p:cNvGrpSpPr/>
          <p:nvPr/>
        </p:nvGrpSpPr>
        <p:grpSpPr>
          <a:xfrm>
            <a:off x="8602898" y="7839156"/>
            <a:ext cx="1258013" cy="125801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txBody>
            <a:bodyPr/>
            <a:lstStyle/>
            <a:p>
              <a:endParaRPr lang="it-IT"/>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sp>
        <p:nvSpPr>
          <p:cNvPr id="24" name="Freeform 24"/>
          <p:cNvSpPr/>
          <p:nvPr/>
        </p:nvSpPr>
        <p:spPr>
          <a:xfrm>
            <a:off x="8900002" y="2950389"/>
            <a:ext cx="663803" cy="663803"/>
          </a:xfrm>
          <a:custGeom>
            <a:avLst/>
            <a:gdLst/>
            <a:ahLst/>
            <a:cxnLst/>
            <a:rect l="l" t="t" r="r" b="b"/>
            <a:pathLst>
              <a:path w="663803" h="663803">
                <a:moveTo>
                  <a:pt x="0" y="0"/>
                </a:moveTo>
                <a:lnTo>
                  <a:pt x="663804" y="0"/>
                </a:lnTo>
                <a:lnTo>
                  <a:pt x="663804" y="663803"/>
                </a:lnTo>
                <a:lnTo>
                  <a:pt x="0" y="6638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25" name="Freeform 25"/>
          <p:cNvSpPr/>
          <p:nvPr/>
        </p:nvSpPr>
        <p:spPr>
          <a:xfrm>
            <a:off x="8895179" y="5552651"/>
            <a:ext cx="668627" cy="657686"/>
          </a:xfrm>
          <a:custGeom>
            <a:avLst/>
            <a:gdLst/>
            <a:ahLst/>
            <a:cxnLst/>
            <a:rect l="l" t="t" r="r" b="b"/>
            <a:pathLst>
              <a:path w="668627" h="657686">
                <a:moveTo>
                  <a:pt x="0" y="0"/>
                </a:moveTo>
                <a:lnTo>
                  <a:pt x="668627" y="0"/>
                </a:lnTo>
                <a:lnTo>
                  <a:pt x="668627" y="657685"/>
                </a:lnTo>
                <a:lnTo>
                  <a:pt x="0" y="6576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26" name="Freeform 26"/>
          <p:cNvSpPr/>
          <p:nvPr/>
        </p:nvSpPr>
        <p:spPr>
          <a:xfrm>
            <a:off x="8895179" y="8155123"/>
            <a:ext cx="668627" cy="626078"/>
          </a:xfrm>
          <a:custGeom>
            <a:avLst/>
            <a:gdLst/>
            <a:ahLst/>
            <a:cxnLst/>
            <a:rect l="l" t="t" r="r" b="b"/>
            <a:pathLst>
              <a:path w="668627" h="626078">
                <a:moveTo>
                  <a:pt x="0" y="0"/>
                </a:moveTo>
                <a:lnTo>
                  <a:pt x="668627" y="0"/>
                </a:lnTo>
                <a:lnTo>
                  <a:pt x="668627" y="626078"/>
                </a:lnTo>
                <a:lnTo>
                  <a:pt x="0" y="6260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
        <p:nvSpPr>
          <p:cNvPr id="27" name="TextBox 27"/>
          <p:cNvSpPr txBox="1"/>
          <p:nvPr/>
        </p:nvSpPr>
        <p:spPr>
          <a:xfrm>
            <a:off x="1028700" y="2435713"/>
            <a:ext cx="5849736" cy="1045017"/>
          </a:xfrm>
          <a:prstGeom prst="rect">
            <a:avLst/>
          </a:prstGeom>
        </p:spPr>
        <p:txBody>
          <a:bodyPr lIns="0" tIns="0" rIns="0" bIns="0" rtlCol="0" anchor="t">
            <a:spAutoFit/>
          </a:bodyPr>
          <a:lstStyle/>
          <a:p>
            <a:pPr algn="l">
              <a:lnSpc>
                <a:spcPts val="3974"/>
              </a:lnSpc>
            </a:pPr>
            <a:r>
              <a:rPr lang="en-US" sz="4731">
                <a:solidFill>
                  <a:srgbClr val="DEF0FF"/>
                </a:solidFill>
                <a:latin typeface="RQND Pro UltraWide"/>
                <a:ea typeface="RQND Pro UltraWide"/>
                <a:cs typeface="RQND Pro UltraWide"/>
                <a:sym typeface="RQND Pro UltraWide"/>
              </a:rPr>
              <a:t>What is meta-learning</a:t>
            </a:r>
          </a:p>
        </p:txBody>
      </p:sp>
      <p:sp>
        <p:nvSpPr>
          <p:cNvPr id="28" name="TextBox 28"/>
          <p:cNvSpPr txBox="1"/>
          <p:nvPr/>
        </p:nvSpPr>
        <p:spPr>
          <a:xfrm>
            <a:off x="1028700" y="4639302"/>
            <a:ext cx="5849736" cy="538609"/>
          </a:xfrm>
          <a:prstGeom prst="rect">
            <a:avLst/>
          </a:prstGeom>
        </p:spPr>
        <p:txBody>
          <a:bodyPr lIns="0" tIns="0" rIns="0" bIns="0" rtlCol="0" anchor="t">
            <a:spAutoFit/>
          </a:bodyPr>
          <a:lstStyle/>
          <a:p>
            <a:pPr algn="l">
              <a:lnSpc>
                <a:spcPts val="2058"/>
              </a:lnSpc>
            </a:pPr>
            <a:r>
              <a:rPr lang="en-US" sz="2450" spc="73" dirty="0">
                <a:solidFill>
                  <a:srgbClr val="DEF0FF"/>
                </a:solidFill>
                <a:latin typeface="RQND Pro UltraWide"/>
                <a:ea typeface="RQND Pro UltraWide"/>
                <a:cs typeface="RQND Pro UltraWide"/>
                <a:sym typeface="RQND Pro UltraWide"/>
              </a:rPr>
              <a:t>Understanding the project</a:t>
            </a:r>
          </a:p>
        </p:txBody>
      </p:sp>
      <p:sp>
        <p:nvSpPr>
          <p:cNvPr id="29" name="TextBox 29"/>
          <p:cNvSpPr txBox="1"/>
          <p:nvPr/>
        </p:nvSpPr>
        <p:spPr>
          <a:xfrm>
            <a:off x="10431407" y="3116461"/>
            <a:ext cx="6827893" cy="764540"/>
          </a:xfrm>
          <a:prstGeom prst="rect">
            <a:avLst/>
          </a:prstGeom>
        </p:spPr>
        <p:txBody>
          <a:bodyPr lIns="0" tIns="0" rIns="0" bIns="0" rtlCol="0" anchor="t">
            <a:spAutoFit/>
          </a:bodyPr>
          <a:lstStyle/>
          <a:p>
            <a:pPr algn="l">
              <a:lnSpc>
                <a:spcPts val="1960"/>
              </a:lnSpc>
              <a:spcBef>
                <a:spcPct val="0"/>
              </a:spcBef>
            </a:pPr>
            <a:r>
              <a:rPr lang="en-US" sz="1400" spc="-56">
                <a:solidFill>
                  <a:srgbClr val="DEF0FF"/>
                </a:solidFill>
                <a:latin typeface="Telegraf"/>
                <a:ea typeface="Telegraf"/>
                <a:cs typeface="Telegraf"/>
                <a:sym typeface="Telegraf"/>
              </a:rPr>
              <a:t>Meta-learning, also known as “learning to learn”, is an approach where a model learns how to choose or optimize other models based on the data.</a:t>
            </a:r>
          </a:p>
          <a:p>
            <a:pPr algn="l">
              <a:lnSpc>
                <a:spcPts val="1960"/>
              </a:lnSpc>
              <a:spcBef>
                <a:spcPct val="0"/>
              </a:spcBef>
            </a:pPr>
            <a:endParaRPr lang="en-US" sz="1400" spc="-56">
              <a:solidFill>
                <a:srgbClr val="DEF0FF"/>
              </a:solidFill>
              <a:latin typeface="Telegraf"/>
              <a:ea typeface="Telegraf"/>
              <a:cs typeface="Telegraf"/>
              <a:sym typeface="Telegraf"/>
            </a:endParaRPr>
          </a:p>
        </p:txBody>
      </p:sp>
      <p:sp>
        <p:nvSpPr>
          <p:cNvPr id="30" name="TextBox 30"/>
          <p:cNvSpPr txBox="1"/>
          <p:nvPr/>
        </p:nvSpPr>
        <p:spPr>
          <a:xfrm>
            <a:off x="10486033" y="5685815"/>
            <a:ext cx="6827893" cy="1259840"/>
          </a:xfrm>
          <a:prstGeom prst="rect">
            <a:avLst/>
          </a:prstGeom>
        </p:spPr>
        <p:txBody>
          <a:bodyPr lIns="0" tIns="0" rIns="0" bIns="0" rtlCol="0" anchor="t">
            <a:spAutoFit/>
          </a:bodyPr>
          <a:lstStyle/>
          <a:p>
            <a:pPr algn="l">
              <a:lnSpc>
                <a:spcPts val="1960"/>
              </a:lnSpc>
            </a:pPr>
            <a:r>
              <a:rPr lang="en-US" sz="1400" spc="-56">
                <a:solidFill>
                  <a:srgbClr val="DEF0FF"/>
                </a:solidFill>
                <a:latin typeface="Telegraf"/>
                <a:ea typeface="Telegraf"/>
                <a:cs typeface="Telegraf"/>
                <a:sym typeface="Telegraf"/>
              </a:rPr>
              <a:t>It does not classify the ECG directly.</a:t>
            </a:r>
          </a:p>
          <a:p>
            <a:pPr algn="l">
              <a:lnSpc>
                <a:spcPts val="1960"/>
              </a:lnSpc>
            </a:pPr>
            <a:r>
              <a:rPr lang="en-US" sz="1400" spc="-56">
                <a:solidFill>
                  <a:srgbClr val="DEF0FF"/>
                </a:solidFill>
                <a:latin typeface="Telegraf"/>
                <a:ea typeface="Telegraf"/>
                <a:cs typeface="Telegraf"/>
                <a:sym typeface="Telegraf"/>
              </a:rPr>
              <a:t>Instead, it selects the best model to classify the data, based on the extracted features of that ECG segment.</a:t>
            </a:r>
          </a:p>
          <a:p>
            <a:pPr algn="l">
              <a:lnSpc>
                <a:spcPts val="1960"/>
              </a:lnSpc>
              <a:spcBef>
                <a:spcPct val="0"/>
              </a:spcBef>
            </a:pPr>
            <a:r>
              <a:rPr lang="en-US" sz="1400" spc="-56">
                <a:solidFill>
                  <a:srgbClr val="DEF0FF"/>
                </a:solidFill>
                <a:latin typeface="Telegraf"/>
                <a:ea typeface="Telegraf"/>
                <a:cs typeface="Telegraf"/>
                <a:sym typeface="Telegraf"/>
              </a:rPr>
              <a:t>It’s like a model that learns to delegate the task to the right expert.</a:t>
            </a:r>
          </a:p>
          <a:p>
            <a:pPr algn="l">
              <a:lnSpc>
                <a:spcPts val="1960"/>
              </a:lnSpc>
              <a:spcBef>
                <a:spcPct val="0"/>
              </a:spcBef>
            </a:pPr>
            <a:endParaRPr lang="en-US" sz="1400" spc="-56">
              <a:solidFill>
                <a:srgbClr val="DEF0FF"/>
              </a:solidFill>
              <a:latin typeface="Telegraf"/>
              <a:ea typeface="Telegraf"/>
              <a:cs typeface="Telegraf"/>
              <a:sym typeface="Telegraf"/>
            </a:endParaRPr>
          </a:p>
        </p:txBody>
      </p:sp>
      <p:sp>
        <p:nvSpPr>
          <p:cNvPr id="31" name="TextBox 31"/>
          <p:cNvSpPr txBox="1"/>
          <p:nvPr/>
        </p:nvSpPr>
        <p:spPr>
          <a:xfrm>
            <a:off x="10431407" y="8361928"/>
            <a:ext cx="6827893" cy="1259840"/>
          </a:xfrm>
          <a:prstGeom prst="rect">
            <a:avLst/>
          </a:prstGeom>
        </p:spPr>
        <p:txBody>
          <a:bodyPr lIns="0" tIns="0" rIns="0" bIns="0" rtlCol="0" anchor="t">
            <a:spAutoFit/>
          </a:bodyPr>
          <a:lstStyle/>
          <a:p>
            <a:pPr algn="l">
              <a:lnSpc>
                <a:spcPts val="1960"/>
              </a:lnSpc>
            </a:pPr>
            <a:endParaRPr/>
          </a:p>
          <a:p>
            <a:pPr marL="302261" lvl="1" indent="-151130" algn="l">
              <a:lnSpc>
                <a:spcPts val="1960"/>
              </a:lnSpc>
              <a:buFont typeface="Arial"/>
              <a:buChar char="•"/>
            </a:pPr>
            <a:r>
              <a:rPr lang="en-US" sz="1400" spc="-56">
                <a:solidFill>
                  <a:srgbClr val="DEF0FF"/>
                </a:solidFill>
                <a:latin typeface="Telegraf"/>
                <a:ea typeface="Telegraf"/>
                <a:cs typeface="Telegraf"/>
                <a:sym typeface="Telegraf"/>
              </a:rPr>
              <a:t>Automates model selection process</a:t>
            </a:r>
          </a:p>
          <a:p>
            <a:pPr marL="302261" lvl="1" indent="-151130" algn="l">
              <a:lnSpc>
                <a:spcPts val="1960"/>
              </a:lnSpc>
              <a:buFont typeface="Arial"/>
              <a:buChar char="•"/>
            </a:pPr>
            <a:r>
              <a:rPr lang="en-US" sz="1400" spc="-56">
                <a:solidFill>
                  <a:srgbClr val="DEF0FF"/>
                </a:solidFill>
                <a:latin typeface="Telegraf"/>
                <a:ea typeface="Telegraf"/>
                <a:cs typeface="Telegraf"/>
                <a:sym typeface="Telegraf"/>
              </a:rPr>
              <a:t>Adapts to different types of data (patients, sensors, environments)</a:t>
            </a:r>
          </a:p>
          <a:p>
            <a:pPr marL="302261" lvl="1" indent="-151130" algn="l">
              <a:lnSpc>
                <a:spcPts val="1960"/>
              </a:lnSpc>
              <a:buFont typeface="Arial"/>
              <a:buChar char="•"/>
            </a:pPr>
            <a:r>
              <a:rPr lang="en-US" sz="1400" spc="-56">
                <a:solidFill>
                  <a:srgbClr val="DEF0FF"/>
                </a:solidFill>
                <a:latin typeface="Telegraf"/>
                <a:ea typeface="Telegraf"/>
                <a:cs typeface="Telegraf"/>
                <a:sym typeface="Telegraf"/>
              </a:rPr>
              <a:t>Improves robustness and efficiency of real-world systems</a:t>
            </a:r>
          </a:p>
          <a:p>
            <a:pPr algn="l">
              <a:lnSpc>
                <a:spcPts val="1960"/>
              </a:lnSpc>
              <a:spcBef>
                <a:spcPct val="0"/>
              </a:spcBef>
            </a:pPr>
            <a:endParaRPr lang="en-US" sz="1400" spc="-56">
              <a:solidFill>
                <a:srgbClr val="DEF0FF"/>
              </a:solidFill>
              <a:latin typeface="Telegraf"/>
              <a:ea typeface="Telegraf"/>
              <a:cs typeface="Telegraf"/>
              <a:sym typeface="Telegraf"/>
            </a:endParaRPr>
          </a:p>
        </p:txBody>
      </p:sp>
      <p:sp>
        <p:nvSpPr>
          <p:cNvPr id="32" name="TextBox 32"/>
          <p:cNvSpPr txBox="1"/>
          <p:nvPr/>
        </p:nvSpPr>
        <p:spPr>
          <a:xfrm>
            <a:off x="10431407" y="2607182"/>
            <a:ext cx="6827893" cy="434341"/>
          </a:xfrm>
          <a:prstGeom prst="rect">
            <a:avLst/>
          </a:prstGeom>
        </p:spPr>
        <p:txBody>
          <a:bodyPr lIns="0" tIns="0" rIns="0" bIns="0" rtlCol="0" anchor="t">
            <a:spAutoFit/>
          </a:bodyPr>
          <a:lstStyle/>
          <a:p>
            <a:pPr algn="l">
              <a:lnSpc>
                <a:spcPts val="3359"/>
              </a:lnSpc>
              <a:spcBef>
                <a:spcPct val="0"/>
              </a:spcBef>
            </a:pPr>
            <a:r>
              <a:rPr lang="en-US" sz="2399" b="1" spc="-95">
                <a:solidFill>
                  <a:srgbClr val="DEF0FF"/>
                </a:solidFill>
                <a:latin typeface="Telegraf Bold"/>
                <a:ea typeface="Telegraf Bold"/>
                <a:cs typeface="Telegraf Bold"/>
                <a:sym typeface="Telegraf Bold"/>
              </a:rPr>
              <a:t>Meta-learning meaning</a:t>
            </a:r>
          </a:p>
        </p:txBody>
      </p:sp>
      <p:sp>
        <p:nvSpPr>
          <p:cNvPr id="33" name="TextBox 33"/>
          <p:cNvSpPr txBox="1"/>
          <p:nvPr/>
        </p:nvSpPr>
        <p:spPr>
          <a:xfrm>
            <a:off x="10486033" y="5176536"/>
            <a:ext cx="6827893" cy="434341"/>
          </a:xfrm>
          <a:prstGeom prst="rect">
            <a:avLst/>
          </a:prstGeom>
        </p:spPr>
        <p:txBody>
          <a:bodyPr lIns="0" tIns="0" rIns="0" bIns="0" rtlCol="0" anchor="t">
            <a:spAutoFit/>
          </a:bodyPr>
          <a:lstStyle/>
          <a:p>
            <a:pPr algn="l">
              <a:lnSpc>
                <a:spcPts val="3359"/>
              </a:lnSpc>
              <a:spcBef>
                <a:spcPct val="0"/>
              </a:spcBef>
            </a:pPr>
            <a:r>
              <a:rPr lang="en-US" sz="2399" b="1" spc="-95">
                <a:solidFill>
                  <a:srgbClr val="DEF0FF"/>
                </a:solidFill>
                <a:latin typeface="Telegraf Bold"/>
                <a:ea typeface="Telegraf Bold"/>
                <a:cs typeface="Telegraf Bold"/>
                <a:sym typeface="Telegraf Bold"/>
              </a:rPr>
              <a:t> So what does the meta-model do?</a:t>
            </a:r>
          </a:p>
        </p:txBody>
      </p:sp>
      <p:sp>
        <p:nvSpPr>
          <p:cNvPr id="34" name="TextBox 34"/>
          <p:cNvSpPr txBox="1"/>
          <p:nvPr/>
        </p:nvSpPr>
        <p:spPr>
          <a:xfrm>
            <a:off x="10431407" y="7852648"/>
            <a:ext cx="6827893" cy="434341"/>
          </a:xfrm>
          <a:prstGeom prst="rect">
            <a:avLst/>
          </a:prstGeom>
        </p:spPr>
        <p:txBody>
          <a:bodyPr lIns="0" tIns="0" rIns="0" bIns="0" rtlCol="0" anchor="t">
            <a:spAutoFit/>
          </a:bodyPr>
          <a:lstStyle/>
          <a:p>
            <a:pPr algn="l">
              <a:lnSpc>
                <a:spcPts val="3359"/>
              </a:lnSpc>
              <a:spcBef>
                <a:spcPct val="0"/>
              </a:spcBef>
            </a:pPr>
            <a:r>
              <a:rPr lang="en-US" sz="2399" b="1" spc="-95">
                <a:solidFill>
                  <a:srgbClr val="DEF0FF"/>
                </a:solidFill>
                <a:latin typeface="Telegraf Bold"/>
                <a:ea typeface="Telegraf Bold"/>
                <a:cs typeface="Telegraf Bold"/>
                <a:sym typeface="Telegraf Bold"/>
              </a:rPr>
              <a:t>Why is this useful?</a:t>
            </a:r>
          </a:p>
        </p:txBody>
      </p:sp>
      <p:sp>
        <p:nvSpPr>
          <p:cNvPr id="37" name="Freeform 11">
            <a:extLst>
              <a:ext uri="{FF2B5EF4-FFF2-40B4-BE49-F238E27FC236}">
                <a16:creationId xmlns:a16="http://schemas.microsoft.com/office/drawing/2014/main" id="{A5ADA8ED-0983-0707-D02B-29C95182732E}"/>
              </a:ext>
            </a:extLst>
          </p:cNvPr>
          <p:cNvSpPr/>
          <p:nvPr/>
        </p:nvSpPr>
        <p:spPr>
          <a:xfrm>
            <a:off x="16625262" y="8624262"/>
            <a:ext cx="634038" cy="634038"/>
          </a:xfrm>
          <a:custGeom>
            <a:avLst/>
            <a:gdLst/>
            <a:ahLst/>
            <a:cxnLst/>
            <a:rect l="l" t="t" r="r" b="b"/>
            <a:pathLst>
              <a:path w="634038" h="634038">
                <a:moveTo>
                  <a:pt x="0" y="0"/>
                </a:moveTo>
                <a:lnTo>
                  <a:pt x="634038" y="0"/>
                </a:lnTo>
                <a:lnTo>
                  <a:pt x="634038" y="634038"/>
                </a:lnTo>
                <a:lnTo>
                  <a:pt x="0" y="6340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it-IT"/>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sp>
        <p:nvSpPr>
          <p:cNvPr id="3" name="Freeform 3"/>
          <p:cNvSpPr/>
          <p:nvPr/>
        </p:nvSpPr>
        <p:spPr>
          <a:xfrm>
            <a:off x="16550034" y="2342115"/>
            <a:ext cx="709266" cy="709266"/>
          </a:xfrm>
          <a:custGeom>
            <a:avLst/>
            <a:gdLst/>
            <a:ahLst/>
            <a:cxnLst/>
            <a:rect l="l" t="t" r="r" b="b"/>
            <a:pathLst>
              <a:path w="709266" h="709266">
                <a:moveTo>
                  <a:pt x="0" y="0"/>
                </a:moveTo>
                <a:lnTo>
                  <a:pt x="709266" y="0"/>
                </a:lnTo>
                <a:lnTo>
                  <a:pt x="709266" y="709266"/>
                </a:lnTo>
                <a:lnTo>
                  <a:pt x="0" y="709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TextBox 4"/>
          <p:cNvSpPr txBox="1"/>
          <p:nvPr/>
        </p:nvSpPr>
        <p:spPr>
          <a:xfrm>
            <a:off x="476167" y="428520"/>
            <a:ext cx="13885284" cy="1721869"/>
          </a:xfrm>
          <a:prstGeom prst="rect">
            <a:avLst/>
          </a:prstGeom>
        </p:spPr>
        <p:txBody>
          <a:bodyPr lIns="0" tIns="0" rIns="0" bIns="0" rtlCol="0" anchor="t">
            <a:spAutoFit/>
          </a:bodyPr>
          <a:lstStyle/>
          <a:p>
            <a:pPr algn="l">
              <a:lnSpc>
                <a:spcPts val="6434"/>
              </a:lnSpc>
            </a:pPr>
            <a:r>
              <a:rPr lang="en-US" sz="7660">
                <a:solidFill>
                  <a:srgbClr val="DEF0FF"/>
                </a:solidFill>
                <a:latin typeface="RQND Pro UltraWide"/>
                <a:ea typeface="RQND Pro UltraWide"/>
                <a:cs typeface="RQND Pro UltraWide"/>
                <a:sym typeface="RQND Pro UltraWide"/>
              </a:rPr>
              <a:t>GOALS</a:t>
            </a:r>
          </a:p>
          <a:p>
            <a:pPr algn="l">
              <a:lnSpc>
                <a:spcPts val="6434"/>
              </a:lnSpc>
            </a:pPr>
            <a:endParaRPr lang="en-US" sz="7660">
              <a:solidFill>
                <a:srgbClr val="DEF0FF"/>
              </a:solidFill>
              <a:latin typeface="RQND Pro UltraWide"/>
              <a:ea typeface="RQND Pro UltraWide"/>
              <a:cs typeface="RQND Pro UltraWide"/>
              <a:sym typeface="RQND Pro UltraWide"/>
            </a:endParaRPr>
          </a:p>
        </p:txBody>
      </p:sp>
      <p:grpSp>
        <p:nvGrpSpPr>
          <p:cNvPr id="5" name="Group 5"/>
          <p:cNvGrpSpPr/>
          <p:nvPr/>
        </p:nvGrpSpPr>
        <p:grpSpPr>
          <a:xfrm>
            <a:off x="2057400" y="1498045"/>
            <a:ext cx="15304947" cy="7760255"/>
            <a:chOff x="0" y="0"/>
            <a:chExt cx="2897831" cy="1469323"/>
          </a:xfrm>
        </p:grpSpPr>
        <p:sp>
          <p:nvSpPr>
            <p:cNvPr id="6" name="Freeform 6"/>
            <p:cNvSpPr/>
            <p:nvPr/>
          </p:nvSpPr>
          <p:spPr>
            <a:xfrm>
              <a:off x="0" y="0"/>
              <a:ext cx="2897831" cy="1469323"/>
            </a:xfrm>
            <a:custGeom>
              <a:avLst/>
              <a:gdLst/>
              <a:ahLst/>
              <a:cxnLst/>
              <a:rect l="l" t="t" r="r" b="b"/>
              <a:pathLst>
                <a:path w="2897831" h="1469323">
                  <a:moveTo>
                    <a:pt x="2737811" y="0"/>
                  </a:moveTo>
                  <a:lnTo>
                    <a:pt x="160020" y="0"/>
                  </a:lnTo>
                  <a:lnTo>
                    <a:pt x="0" y="160020"/>
                  </a:lnTo>
                  <a:lnTo>
                    <a:pt x="0" y="1309303"/>
                  </a:lnTo>
                  <a:lnTo>
                    <a:pt x="160020" y="1469323"/>
                  </a:lnTo>
                  <a:lnTo>
                    <a:pt x="2737811" y="1469323"/>
                  </a:lnTo>
                  <a:lnTo>
                    <a:pt x="2897831" y="1309303"/>
                  </a:lnTo>
                  <a:lnTo>
                    <a:pt x="2897831" y="160020"/>
                  </a:lnTo>
                  <a:lnTo>
                    <a:pt x="2737811" y="0"/>
                  </a:lnTo>
                  <a:close/>
                </a:path>
              </a:pathLst>
            </a:custGeom>
            <a:solidFill>
              <a:srgbClr val="000000">
                <a:alpha val="0"/>
              </a:srgbClr>
            </a:solidFill>
            <a:ln w="9525" cap="sq">
              <a:solidFill>
                <a:srgbClr val="3B4C7D"/>
              </a:solidFill>
              <a:prstDash val="solid"/>
              <a:miter/>
            </a:ln>
          </p:spPr>
          <p:txBody>
            <a:bodyPr/>
            <a:lstStyle/>
            <a:p>
              <a:endParaRPr lang="it-IT" dirty="0"/>
            </a:p>
          </p:txBody>
        </p:sp>
        <p:sp>
          <p:nvSpPr>
            <p:cNvPr id="7" name="TextBox 7"/>
            <p:cNvSpPr txBox="1"/>
            <p:nvPr/>
          </p:nvSpPr>
          <p:spPr>
            <a:xfrm>
              <a:off x="63500" y="6350"/>
              <a:ext cx="2770831" cy="1399473"/>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10509885" y="5378173"/>
            <a:ext cx="7178782" cy="4294235"/>
          </a:xfrm>
          <a:custGeom>
            <a:avLst/>
            <a:gdLst/>
            <a:ahLst/>
            <a:cxnLst/>
            <a:rect l="l" t="t" r="r" b="b"/>
            <a:pathLst>
              <a:path w="7178782" h="4294235">
                <a:moveTo>
                  <a:pt x="0" y="0"/>
                </a:moveTo>
                <a:lnTo>
                  <a:pt x="7178781" y="0"/>
                </a:lnTo>
                <a:lnTo>
                  <a:pt x="7178781" y="4294235"/>
                </a:lnTo>
                <a:lnTo>
                  <a:pt x="0" y="4294235"/>
                </a:lnTo>
                <a:lnTo>
                  <a:pt x="0" y="0"/>
                </a:lnTo>
                <a:close/>
              </a:path>
            </a:pathLst>
          </a:custGeom>
          <a:blipFill>
            <a:blip r:embed="rId5"/>
            <a:stretch>
              <a:fillRect/>
            </a:stretch>
          </a:blipFill>
        </p:spPr>
        <p:txBody>
          <a:bodyPr/>
          <a:lstStyle/>
          <a:p>
            <a:endParaRPr lang="it-IT"/>
          </a:p>
        </p:txBody>
      </p:sp>
      <p:sp>
        <p:nvSpPr>
          <p:cNvPr id="9" name="TextBox 9"/>
          <p:cNvSpPr txBox="1"/>
          <p:nvPr/>
        </p:nvSpPr>
        <p:spPr>
          <a:xfrm>
            <a:off x="2760525" y="2055139"/>
            <a:ext cx="13692604" cy="4976188"/>
          </a:xfrm>
          <a:prstGeom prst="rect">
            <a:avLst/>
          </a:prstGeom>
        </p:spPr>
        <p:txBody>
          <a:bodyPr lIns="0" tIns="0" rIns="0" bIns="0" rtlCol="0" anchor="t">
            <a:spAutoFit/>
          </a:bodyPr>
          <a:lstStyle/>
          <a:p>
            <a:pPr marL="612523" lvl="1" indent="-306262" algn="l">
              <a:lnSpc>
                <a:spcPts val="3971"/>
              </a:lnSpc>
              <a:buFont typeface="Arial"/>
              <a:buChar char="•"/>
            </a:pPr>
            <a:r>
              <a:rPr lang="en-US" sz="2837" spc="-113">
                <a:solidFill>
                  <a:srgbClr val="DEF0FF"/>
                </a:solidFill>
                <a:latin typeface="Telegraf"/>
                <a:ea typeface="Telegraf"/>
                <a:cs typeface="Telegraf"/>
                <a:sym typeface="Telegraf"/>
              </a:rPr>
              <a:t>Construct a meta-classifier to select the best anomaly detection algorithm on ECG time series</a:t>
            </a:r>
          </a:p>
          <a:p>
            <a:pPr algn="l">
              <a:lnSpc>
                <a:spcPts val="3971"/>
              </a:lnSpc>
            </a:pPr>
            <a:endParaRPr lang="en-US" sz="2837" spc="-113">
              <a:solidFill>
                <a:srgbClr val="DEF0FF"/>
              </a:solidFill>
              <a:latin typeface="Telegraf"/>
              <a:ea typeface="Telegraf"/>
              <a:cs typeface="Telegraf"/>
              <a:sym typeface="Telegraf"/>
            </a:endParaRPr>
          </a:p>
          <a:p>
            <a:pPr marL="612523" lvl="1" indent="-306262" algn="l">
              <a:lnSpc>
                <a:spcPts val="3971"/>
              </a:lnSpc>
              <a:buFont typeface="Arial"/>
              <a:buChar char="•"/>
            </a:pPr>
            <a:r>
              <a:rPr lang="en-US" sz="2837" spc="-113">
                <a:solidFill>
                  <a:srgbClr val="DEF0FF"/>
                </a:solidFill>
                <a:latin typeface="Telegraf"/>
                <a:ea typeface="Telegraf"/>
                <a:cs typeface="Telegraf"/>
                <a:sym typeface="Telegraf"/>
              </a:rPr>
              <a:t>Use blocks of ECG signals as time series</a:t>
            </a:r>
          </a:p>
          <a:p>
            <a:pPr algn="l">
              <a:lnSpc>
                <a:spcPts val="3971"/>
              </a:lnSpc>
            </a:pPr>
            <a:endParaRPr lang="en-US" sz="2837" spc="-113">
              <a:solidFill>
                <a:srgbClr val="DEF0FF"/>
              </a:solidFill>
              <a:latin typeface="Telegraf"/>
              <a:ea typeface="Telegraf"/>
              <a:cs typeface="Telegraf"/>
              <a:sym typeface="Telegraf"/>
            </a:endParaRPr>
          </a:p>
          <a:p>
            <a:pPr marL="612523" lvl="1" indent="-306262" algn="l">
              <a:lnSpc>
                <a:spcPts val="3971"/>
              </a:lnSpc>
              <a:buFont typeface="Arial"/>
              <a:buChar char="•"/>
            </a:pPr>
            <a:r>
              <a:rPr lang="en-US" sz="2837" spc="-113">
                <a:solidFill>
                  <a:srgbClr val="DEF0FF"/>
                </a:solidFill>
                <a:latin typeface="Telegraf"/>
                <a:ea typeface="Telegraf"/>
                <a:cs typeface="Telegraf"/>
                <a:sym typeface="Telegraf"/>
              </a:rPr>
              <a:t>Extract descriptive features from each block</a:t>
            </a:r>
          </a:p>
          <a:p>
            <a:pPr algn="l">
              <a:lnSpc>
                <a:spcPts val="3971"/>
              </a:lnSpc>
            </a:pPr>
            <a:endParaRPr lang="en-US" sz="2837" spc="-113">
              <a:solidFill>
                <a:srgbClr val="DEF0FF"/>
              </a:solidFill>
              <a:latin typeface="Telegraf"/>
              <a:ea typeface="Telegraf"/>
              <a:cs typeface="Telegraf"/>
              <a:sym typeface="Telegraf"/>
            </a:endParaRPr>
          </a:p>
          <a:p>
            <a:pPr marL="612523" lvl="1" indent="-306262" algn="l">
              <a:lnSpc>
                <a:spcPts val="3971"/>
              </a:lnSpc>
              <a:buFont typeface="Arial"/>
              <a:buChar char="•"/>
            </a:pPr>
            <a:r>
              <a:rPr lang="en-US" sz="2837" spc="-113">
                <a:solidFill>
                  <a:srgbClr val="DEF0FF"/>
                </a:solidFill>
                <a:latin typeface="Telegraf"/>
                <a:ea typeface="Telegraf"/>
                <a:cs typeface="Telegraf"/>
                <a:sym typeface="Telegraf"/>
              </a:rPr>
              <a:t>Compare KNN and Isolation Forest</a:t>
            </a:r>
          </a:p>
          <a:p>
            <a:pPr algn="l">
              <a:lnSpc>
                <a:spcPts val="3971"/>
              </a:lnSpc>
            </a:pPr>
            <a:endParaRPr lang="en-US" sz="2837" spc="-113">
              <a:solidFill>
                <a:srgbClr val="DEF0FF"/>
              </a:solidFill>
              <a:latin typeface="Telegraf"/>
              <a:ea typeface="Telegraf"/>
              <a:cs typeface="Telegraf"/>
              <a:sym typeface="Telegraf"/>
            </a:endParaRPr>
          </a:p>
          <a:p>
            <a:pPr marL="612523" lvl="1" indent="-306262" algn="l">
              <a:lnSpc>
                <a:spcPts val="3971"/>
              </a:lnSpc>
              <a:buFont typeface="Arial"/>
              <a:buChar char="•"/>
            </a:pPr>
            <a:r>
              <a:rPr lang="en-US" sz="2837" spc="-113">
                <a:solidFill>
                  <a:srgbClr val="DEF0FF"/>
                </a:solidFill>
                <a:latin typeface="Telegraf"/>
                <a:ea typeface="Telegraf"/>
                <a:cs typeface="Telegraf"/>
                <a:sym typeface="Telegraf"/>
              </a:rPr>
              <a:t>Train a predictive meta-model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it-IT" dirty="0"/>
          </a:p>
        </p:txBody>
      </p:sp>
      <p:grpSp>
        <p:nvGrpSpPr>
          <p:cNvPr id="3" name="Group 3"/>
          <p:cNvGrpSpPr/>
          <p:nvPr/>
        </p:nvGrpSpPr>
        <p:grpSpPr>
          <a:xfrm>
            <a:off x="1028700" y="6257827"/>
            <a:ext cx="7609249" cy="4585770"/>
            <a:chOff x="0" y="0"/>
            <a:chExt cx="2717129" cy="1637498"/>
          </a:xfrm>
        </p:grpSpPr>
        <p:sp>
          <p:nvSpPr>
            <p:cNvPr id="4" name="Freeform 4"/>
            <p:cNvSpPr/>
            <p:nvPr/>
          </p:nvSpPr>
          <p:spPr>
            <a:xfrm>
              <a:off x="0" y="0"/>
              <a:ext cx="2717129" cy="1637498"/>
            </a:xfrm>
            <a:custGeom>
              <a:avLst/>
              <a:gdLst/>
              <a:ahLst/>
              <a:cxnLst/>
              <a:rect l="l" t="t" r="r" b="b"/>
              <a:pathLst>
                <a:path w="2717129" h="1637498">
                  <a:moveTo>
                    <a:pt x="2557109" y="0"/>
                  </a:moveTo>
                  <a:lnTo>
                    <a:pt x="160020" y="0"/>
                  </a:lnTo>
                  <a:lnTo>
                    <a:pt x="0" y="160020"/>
                  </a:lnTo>
                  <a:lnTo>
                    <a:pt x="0" y="1477478"/>
                  </a:lnTo>
                  <a:lnTo>
                    <a:pt x="160020" y="1637498"/>
                  </a:lnTo>
                  <a:lnTo>
                    <a:pt x="2557109" y="1637498"/>
                  </a:lnTo>
                  <a:lnTo>
                    <a:pt x="2717129" y="1477478"/>
                  </a:lnTo>
                  <a:lnTo>
                    <a:pt x="2717129" y="160020"/>
                  </a:lnTo>
                  <a:lnTo>
                    <a:pt x="2557109"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5" name="TextBox 5"/>
            <p:cNvSpPr txBox="1"/>
            <p:nvPr/>
          </p:nvSpPr>
          <p:spPr>
            <a:xfrm>
              <a:off x="63500" y="6350"/>
              <a:ext cx="2590129" cy="1567648"/>
            </a:xfrm>
            <a:prstGeom prst="rect">
              <a:avLst/>
            </a:prstGeom>
          </p:spPr>
          <p:txBody>
            <a:bodyPr lIns="50800" tIns="50800" rIns="50800" bIns="50800" rtlCol="0" anchor="ctr"/>
            <a:lstStyle/>
            <a:p>
              <a:pPr algn="ctr">
                <a:lnSpc>
                  <a:spcPts val="1960"/>
                </a:lnSpc>
              </a:pPr>
              <a:endParaRPr/>
            </a:p>
          </p:txBody>
        </p:sp>
      </p:grpSp>
      <p:grpSp>
        <p:nvGrpSpPr>
          <p:cNvPr id="6" name="Group 6"/>
          <p:cNvGrpSpPr/>
          <p:nvPr/>
        </p:nvGrpSpPr>
        <p:grpSpPr>
          <a:xfrm>
            <a:off x="9650051" y="6257827"/>
            <a:ext cx="7609249" cy="4585770"/>
            <a:chOff x="0" y="0"/>
            <a:chExt cx="2717129" cy="1637498"/>
          </a:xfrm>
        </p:grpSpPr>
        <p:sp>
          <p:nvSpPr>
            <p:cNvPr id="7" name="Freeform 7"/>
            <p:cNvSpPr/>
            <p:nvPr/>
          </p:nvSpPr>
          <p:spPr>
            <a:xfrm>
              <a:off x="0" y="0"/>
              <a:ext cx="2717129" cy="1637498"/>
            </a:xfrm>
            <a:custGeom>
              <a:avLst/>
              <a:gdLst/>
              <a:ahLst/>
              <a:cxnLst/>
              <a:rect l="l" t="t" r="r" b="b"/>
              <a:pathLst>
                <a:path w="2717129" h="1637498">
                  <a:moveTo>
                    <a:pt x="2557109" y="0"/>
                  </a:moveTo>
                  <a:lnTo>
                    <a:pt x="160020" y="0"/>
                  </a:lnTo>
                  <a:lnTo>
                    <a:pt x="0" y="160020"/>
                  </a:lnTo>
                  <a:lnTo>
                    <a:pt x="0" y="1477478"/>
                  </a:lnTo>
                  <a:lnTo>
                    <a:pt x="160020" y="1637498"/>
                  </a:lnTo>
                  <a:lnTo>
                    <a:pt x="2557109" y="1637498"/>
                  </a:lnTo>
                  <a:lnTo>
                    <a:pt x="2717129" y="1477478"/>
                  </a:lnTo>
                  <a:lnTo>
                    <a:pt x="2717129" y="160020"/>
                  </a:lnTo>
                  <a:lnTo>
                    <a:pt x="2557109"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8" name="TextBox 8"/>
            <p:cNvSpPr txBox="1"/>
            <p:nvPr/>
          </p:nvSpPr>
          <p:spPr>
            <a:xfrm>
              <a:off x="63500" y="6350"/>
              <a:ext cx="2590129" cy="1567648"/>
            </a:xfrm>
            <a:prstGeom prst="rect">
              <a:avLst/>
            </a:prstGeom>
          </p:spPr>
          <p:txBody>
            <a:bodyPr lIns="50800" tIns="50800" rIns="50800" bIns="50800" rtlCol="0" anchor="ctr"/>
            <a:lstStyle/>
            <a:p>
              <a:pPr algn="ctr">
                <a:lnSpc>
                  <a:spcPts val="1960"/>
                </a:lnSpc>
              </a:pPr>
              <a:endParaRPr/>
            </a:p>
          </p:txBody>
        </p:sp>
      </p:grpSp>
      <p:sp>
        <p:nvSpPr>
          <p:cNvPr id="9" name="Freeform 9"/>
          <p:cNvSpPr/>
          <p:nvPr/>
        </p:nvSpPr>
        <p:spPr>
          <a:xfrm>
            <a:off x="6753454" y="3201678"/>
            <a:ext cx="4781091" cy="3585818"/>
          </a:xfrm>
          <a:custGeom>
            <a:avLst/>
            <a:gdLst/>
            <a:ahLst/>
            <a:cxnLst/>
            <a:rect l="l" t="t" r="r" b="b"/>
            <a:pathLst>
              <a:path w="4781091" h="3585818">
                <a:moveTo>
                  <a:pt x="0" y="0"/>
                </a:moveTo>
                <a:lnTo>
                  <a:pt x="4781090" y="0"/>
                </a:lnTo>
                <a:lnTo>
                  <a:pt x="4781090" y="3585818"/>
                </a:lnTo>
                <a:lnTo>
                  <a:pt x="0" y="3585818"/>
                </a:lnTo>
                <a:lnTo>
                  <a:pt x="0" y="0"/>
                </a:lnTo>
                <a:close/>
              </a:path>
            </a:pathLst>
          </a:custGeom>
          <a:blipFill>
            <a:blip r:embed="rId3"/>
            <a:stretch>
              <a:fillRect/>
            </a:stretch>
          </a:blipFill>
        </p:spPr>
        <p:txBody>
          <a:bodyPr/>
          <a:lstStyle/>
          <a:p>
            <a:endParaRPr lang="it-IT"/>
          </a:p>
        </p:txBody>
      </p:sp>
      <p:sp>
        <p:nvSpPr>
          <p:cNvPr id="10" name="Freeform 10"/>
          <p:cNvSpPr/>
          <p:nvPr/>
        </p:nvSpPr>
        <p:spPr>
          <a:xfrm>
            <a:off x="1028700" y="5915235"/>
            <a:ext cx="5477405" cy="3649321"/>
          </a:xfrm>
          <a:custGeom>
            <a:avLst/>
            <a:gdLst/>
            <a:ahLst/>
            <a:cxnLst/>
            <a:rect l="l" t="t" r="r" b="b"/>
            <a:pathLst>
              <a:path w="5477405" h="3649321">
                <a:moveTo>
                  <a:pt x="0" y="0"/>
                </a:moveTo>
                <a:lnTo>
                  <a:pt x="5477405" y="0"/>
                </a:lnTo>
                <a:lnTo>
                  <a:pt x="5477405" y="3649320"/>
                </a:lnTo>
                <a:lnTo>
                  <a:pt x="0" y="3649320"/>
                </a:lnTo>
                <a:lnTo>
                  <a:pt x="0" y="0"/>
                </a:lnTo>
                <a:close/>
              </a:path>
            </a:pathLst>
          </a:custGeom>
          <a:blipFill>
            <a:blip r:embed="rId4"/>
            <a:stretch>
              <a:fillRect/>
            </a:stretch>
          </a:blipFill>
        </p:spPr>
        <p:txBody>
          <a:bodyPr/>
          <a:lstStyle/>
          <a:p>
            <a:endParaRPr lang="it-IT"/>
          </a:p>
        </p:txBody>
      </p:sp>
      <p:sp>
        <p:nvSpPr>
          <p:cNvPr id="11" name="TextBox 11"/>
          <p:cNvSpPr txBox="1"/>
          <p:nvPr/>
        </p:nvSpPr>
        <p:spPr>
          <a:xfrm>
            <a:off x="1028700" y="1751228"/>
            <a:ext cx="10380864" cy="2178428"/>
          </a:xfrm>
          <a:prstGeom prst="rect">
            <a:avLst/>
          </a:prstGeom>
        </p:spPr>
        <p:txBody>
          <a:bodyPr lIns="0" tIns="0" rIns="0" bIns="0" rtlCol="0" anchor="t">
            <a:spAutoFit/>
          </a:bodyPr>
          <a:lstStyle/>
          <a:p>
            <a:pPr algn="l">
              <a:lnSpc>
                <a:spcPts val="8136"/>
              </a:lnSpc>
            </a:pPr>
            <a:r>
              <a:rPr lang="en-US" sz="9686">
                <a:solidFill>
                  <a:srgbClr val="DEF0FF"/>
                </a:solidFill>
                <a:latin typeface="RQND Pro UltraWide"/>
                <a:ea typeface="RQND Pro UltraWide"/>
                <a:cs typeface="RQND Pro UltraWide"/>
                <a:sym typeface="RQND Pro UltraWide"/>
              </a:rPr>
              <a:t>Future with AIfES</a:t>
            </a:r>
          </a:p>
        </p:txBody>
      </p:sp>
      <p:sp>
        <p:nvSpPr>
          <p:cNvPr id="12" name="TextBox 12"/>
          <p:cNvSpPr txBox="1"/>
          <p:nvPr/>
        </p:nvSpPr>
        <p:spPr>
          <a:xfrm>
            <a:off x="12664277" y="2387425"/>
            <a:ext cx="4928761" cy="1578894"/>
          </a:xfrm>
          <a:prstGeom prst="rect">
            <a:avLst/>
          </a:prstGeom>
        </p:spPr>
        <p:txBody>
          <a:bodyPr lIns="0" tIns="0" rIns="0" bIns="0" rtlCol="0" anchor="t">
            <a:spAutoFit/>
          </a:bodyPr>
          <a:lstStyle/>
          <a:p>
            <a:pPr algn="l">
              <a:lnSpc>
                <a:spcPts val="2058"/>
              </a:lnSpc>
            </a:pPr>
            <a:r>
              <a:rPr lang="en-US" sz="2450" spc="1428">
                <a:solidFill>
                  <a:srgbClr val="DEF0FF"/>
                </a:solidFill>
                <a:latin typeface="RQND Pro UltraWide"/>
                <a:ea typeface="RQND Pro UltraWide"/>
                <a:cs typeface="RQND Pro UltraWide"/>
                <a:sym typeface="RQND Pro UltraWide"/>
              </a:rPr>
              <a:t>Artificial Intelligence for Embedded Systems</a:t>
            </a:r>
          </a:p>
          <a:p>
            <a:pPr algn="l">
              <a:lnSpc>
                <a:spcPts val="2058"/>
              </a:lnSpc>
            </a:pPr>
            <a:endParaRPr lang="en-US" sz="2450" spc="1428">
              <a:solidFill>
                <a:srgbClr val="DEF0FF"/>
              </a:solidFill>
              <a:latin typeface="RQND Pro UltraWide"/>
              <a:ea typeface="RQND Pro UltraWide"/>
              <a:cs typeface="RQND Pro UltraWide"/>
              <a:sym typeface="RQND Pro UltraWide"/>
            </a:endParaRPr>
          </a:p>
        </p:txBody>
      </p:sp>
      <p:sp>
        <p:nvSpPr>
          <p:cNvPr id="13" name="TextBox 13"/>
          <p:cNvSpPr txBox="1"/>
          <p:nvPr/>
        </p:nvSpPr>
        <p:spPr>
          <a:xfrm>
            <a:off x="9666649" y="6862314"/>
            <a:ext cx="7253588" cy="3981283"/>
          </a:xfrm>
          <a:prstGeom prst="rect">
            <a:avLst/>
          </a:prstGeom>
        </p:spPr>
        <p:txBody>
          <a:bodyPr wrap="square" lIns="0" tIns="0" rIns="0" bIns="0" rtlCol="0" anchor="t">
            <a:spAutoFit/>
          </a:bodyPr>
          <a:lstStyle/>
          <a:p>
            <a:pPr algn="ctr">
              <a:lnSpc>
                <a:spcPts val="2630"/>
              </a:lnSpc>
            </a:pPr>
            <a:r>
              <a:rPr lang="en-US" sz="1878" spc="-75" dirty="0">
                <a:solidFill>
                  <a:srgbClr val="DEF0FF"/>
                </a:solidFill>
                <a:latin typeface="Telegraf"/>
                <a:ea typeface="Telegraf"/>
                <a:cs typeface="Telegraf"/>
                <a:sym typeface="Telegraf"/>
              </a:rPr>
              <a:t>I can apply this logic to embedded systems, using </a:t>
            </a:r>
            <a:r>
              <a:rPr lang="en-US" sz="1878" spc="-75" dirty="0" err="1">
                <a:solidFill>
                  <a:srgbClr val="DEF0FF"/>
                </a:solidFill>
                <a:latin typeface="Telegraf"/>
                <a:ea typeface="Telegraf"/>
                <a:cs typeface="Telegraf"/>
                <a:sym typeface="Telegraf"/>
              </a:rPr>
              <a:t>AIfES</a:t>
            </a:r>
            <a:r>
              <a:rPr lang="en-US" sz="1878" spc="-75" dirty="0">
                <a:solidFill>
                  <a:srgbClr val="DEF0FF"/>
                </a:solidFill>
                <a:latin typeface="Telegraf"/>
                <a:ea typeface="Telegraf"/>
                <a:cs typeface="Telegraf"/>
                <a:sym typeface="Telegraf"/>
              </a:rPr>
              <a:t>:</a:t>
            </a:r>
          </a:p>
          <a:p>
            <a:pPr marL="405646" lvl="1" indent="-202823" algn="l">
              <a:lnSpc>
                <a:spcPts val="2630"/>
              </a:lnSpc>
              <a:buFont typeface="Arial"/>
              <a:buChar char="•"/>
            </a:pPr>
            <a:r>
              <a:rPr lang="en-US" sz="1878" spc="-75" dirty="0">
                <a:solidFill>
                  <a:srgbClr val="DEF0FF"/>
                </a:solidFill>
                <a:latin typeface="Telegraf"/>
                <a:ea typeface="Telegraf"/>
                <a:cs typeface="Telegraf"/>
                <a:sym typeface="Telegraf"/>
              </a:rPr>
              <a:t>Run the meta-model on microcontrollers</a:t>
            </a:r>
          </a:p>
          <a:p>
            <a:pPr marL="405646" lvl="1" indent="-202823" algn="l">
              <a:lnSpc>
                <a:spcPts val="2630"/>
              </a:lnSpc>
              <a:buFont typeface="Arial"/>
              <a:buChar char="•"/>
            </a:pPr>
            <a:r>
              <a:rPr lang="en-US" sz="1878" spc="-75" dirty="0">
                <a:solidFill>
                  <a:srgbClr val="DEF0FF"/>
                </a:solidFill>
                <a:latin typeface="Telegraf"/>
                <a:ea typeface="Telegraf"/>
                <a:cs typeface="Telegraf"/>
                <a:sym typeface="Telegraf"/>
              </a:rPr>
              <a:t>Use lightweight models (e.g., decision trees or neural nets) to select the best model dynamically</a:t>
            </a:r>
          </a:p>
          <a:p>
            <a:pPr marL="405646" lvl="1" indent="-202823" algn="l">
              <a:lnSpc>
                <a:spcPts val="2630"/>
              </a:lnSpc>
              <a:buFont typeface="Arial"/>
              <a:buChar char="•"/>
            </a:pPr>
            <a:r>
              <a:rPr lang="en-US" sz="1878" spc="-75" dirty="0">
                <a:solidFill>
                  <a:srgbClr val="DEF0FF"/>
                </a:solidFill>
                <a:latin typeface="Telegraf"/>
                <a:ea typeface="Telegraf"/>
                <a:cs typeface="Telegraf"/>
                <a:sym typeface="Telegraf"/>
              </a:rPr>
              <a:t>Very useful for IoT, Edge AI, and wearable medical devices</a:t>
            </a:r>
          </a:p>
          <a:p>
            <a:pPr marL="405646" lvl="1" indent="-202823" algn="l">
              <a:lnSpc>
                <a:spcPts val="2630"/>
              </a:lnSpc>
              <a:buFont typeface="Arial"/>
              <a:buChar char="•"/>
            </a:pPr>
            <a:endParaRPr lang="en-US" sz="1878" spc="-75" dirty="0">
              <a:solidFill>
                <a:srgbClr val="DEF0FF"/>
              </a:solidFill>
              <a:latin typeface="Telegraf"/>
              <a:ea typeface="Telegraf"/>
              <a:cs typeface="Telegraf"/>
              <a:sym typeface="Telegraf"/>
            </a:endParaRPr>
          </a:p>
          <a:p>
            <a:pPr marL="202823" lvl="1" algn="l">
              <a:lnSpc>
                <a:spcPts val="2630"/>
              </a:lnSpc>
            </a:pPr>
            <a:r>
              <a:rPr lang="en-US" sz="1878" spc="-75" dirty="0">
                <a:solidFill>
                  <a:srgbClr val="DEF0FF"/>
                </a:solidFill>
                <a:latin typeface="Telegraf"/>
                <a:ea typeface="Telegraf"/>
                <a:cs typeface="Telegraf"/>
                <a:sym typeface="Telegraf"/>
              </a:rPr>
              <a:t>This work considers future deployment on embedded systems using </a:t>
            </a:r>
            <a:r>
              <a:rPr lang="en-US" sz="1878" spc="-75" dirty="0" err="1">
                <a:solidFill>
                  <a:srgbClr val="DEF0FF"/>
                </a:solidFill>
                <a:latin typeface="Telegraf"/>
                <a:ea typeface="Telegraf"/>
                <a:cs typeface="Telegraf"/>
                <a:sym typeface="Telegraf"/>
              </a:rPr>
              <a:t>AIfES</a:t>
            </a:r>
            <a:r>
              <a:rPr lang="en-US" sz="1878" spc="-75" dirty="0">
                <a:solidFill>
                  <a:srgbClr val="DEF0FF"/>
                </a:solidFill>
                <a:latin typeface="Telegraf"/>
                <a:ea typeface="Telegraf"/>
                <a:cs typeface="Telegraf"/>
                <a:sym typeface="Telegraf"/>
              </a:rPr>
              <a:t>, a C-based machine learning library developed by the Fraunhofer Institute for Microelectronic Circuits and Systems (IMS). </a:t>
            </a:r>
            <a:r>
              <a:rPr lang="en-US" sz="1878" spc="-75" dirty="0" err="1">
                <a:solidFill>
                  <a:srgbClr val="DEF0FF"/>
                </a:solidFill>
                <a:latin typeface="Telegraf"/>
                <a:ea typeface="Telegraf"/>
                <a:cs typeface="Telegraf"/>
                <a:sym typeface="Telegraf"/>
              </a:rPr>
              <a:t>AIfES</a:t>
            </a:r>
            <a:r>
              <a:rPr lang="en-US" sz="1878" spc="-75" dirty="0">
                <a:solidFill>
                  <a:srgbClr val="DEF0FF"/>
                </a:solidFill>
                <a:latin typeface="Telegraf"/>
                <a:ea typeface="Telegraf"/>
                <a:cs typeface="Telegraf"/>
                <a:sym typeface="Telegraf"/>
              </a:rPr>
              <a:t> is subject to proprietary licensing.</a:t>
            </a:r>
          </a:p>
          <a:p>
            <a:pPr algn="ctr">
              <a:lnSpc>
                <a:spcPts val="2630"/>
              </a:lnSpc>
            </a:pPr>
            <a:endParaRPr lang="en-US" sz="1878" spc="-75" dirty="0">
              <a:solidFill>
                <a:srgbClr val="DEF0FF"/>
              </a:solidFill>
              <a:latin typeface="Telegraf"/>
              <a:ea typeface="Telegraf"/>
              <a:cs typeface="Telegraf"/>
              <a:sym typeface="Telegraf"/>
            </a:endParaRPr>
          </a:p>
          <a:p>
            <a:pPr algn="ctr">
              <a:lnSpc>
                <a:spcPts val="2630"/>
              </a:lnSpc>
              <a:spcBef>
                <a:spcPct val="0"/>
              </a:spcBef>
            </a:pPr>
            <a:endParaRPr lang="en-US" sz="1878" spc="-75" dirty="0">
              <a:solidFill>
                <a:srgbClr val="DEF0FF"/>
              </a:solidFill>
              <a:latin typeface="Telegraf"/>
              <a:ea typeface="Telegraf"/>
              <a:cs typeface="Telegraf"/>
              <a:sym typeface="Telegraf"/>
            </a:endParaRPr>
          </a:p>
        </p:txBody>
      </p:sp>
      <p:sp>
        <p:nvSpPr>
          <p:cNvPr id="14" name="TextBox 14"/>
          <p:cNvSpPr txBox="1"/>
          <p:nvPr/>
        </p:nvSpPr>
        <p:spPr>
          <a:xfrm>
            <a:off x="12420600" y="4184279"/>
            <a:ext cx="2514600" cy="239746"/>
          </a:xfrm>
          <a:prstGeom prst="rect">
            <a:avLst/>
          </a:prstGeom>
        </p:spPr>
        <p:txBody>
          <a:bodyPr wrap="square" lIns="0" tIns="0" rIns="0" bIns="0" rtlCol="0" anchor="t">
            <a:spAutoFit/>
          </a:bodyPr>
          <a:lstStyle/>
          <a:p>
            <a:pPr algn="ctr">
              <a:lnSpc>
                <a:spcPts val="1960"/>
              </a:lnSpc>
              <a:spcBef>
                <a:spcPct val="0"/>
              </a:spcBef>
            </a:pPr>
            <a:r>
              <a:rPr lang="en-US" sz="1400" spc="-56" dirty="0">
                <a:solidFill>
                  <a:srgbClr val="DEF0FF"/>
                </a:solidFill>
                <a:latin typeface="Telegraf"/>
                <a:ea typeface="Telegraf"/>
                <a:cs typeface="Telegraf"/>
                <a:sym typeface="Telegraf"/>
              </a:rPr>
              <a:t>Photo from IoT Wikipedia page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dirty="0"/>
          </a:p>
        </p:txBody>
      </p:sp>
      <p:sp>
        <p:nvSpPr>
          <p:cNvPr id="3" name="TextBox 3"/>
          <p:cNvSpPr txBox="1"/>
          <p:nvPr/>
        </p:nvSpPr>
        <p:spPr>
          <a:xfrm>
            <a:off x="1028700" y="7999249"/>
            <a:ext cx="12809923" cy="662611"/>
          </a:xfrm>
          <a:prstGeom prst="rect">
            <a:avLst/>
          </a:prstGeom>
        </p:spPr>
        <p:txBody>
          <a:bodyPr lIns="0" tIns="0" rIns="0" bIns="0" rtlCol="0" anchor="t">
            <a:spAutoFit/>
          </a:bodyPr>
          <a:lstStyle/>
          <a:p>
            <a:pPr algn="l">
              <a:lnSpc>
                <a:spcPts val="4713"/>
              </a:lnSpc>
            </a:pPr>
            <a:r>
              <a:rPr lang="en-US" sz="5611">
                <a:solidFill>
                  <a:srgbClr val="DEF0FF"/>
                </a:solidFill>
                <a:latin typeface="RQND Pro UltraWide"/>
                <a:ea typeface="RQND Pro UltraWide"/>
                <a:cs typeface="RQND Pro UltraWide"/>
                <a:sym typeface="RQND Pro UltraWide"/>
              </a:rPr>
              <a:t>🧪 Dataset e Preprocessing</a:t>
            </a:r>
          </a:p>
        </p:txBody>
      </p:sp>
      <p:grpSp>
        <p:nvGrpSpPr>
          <p:cNvPr id="4" name="Group 4"/>
          <p:cNvGrpSpPr/>
          <p:nvPr/>
        </p:nvGrpSpPr>
        <p:grpSpPr>
          <a:xfrm>
            <a:off x="-503472" y="2538116"/>
            <a:ext cx="6877137" cy="4714531"/>
            <a:chOff x="0" y="0"/>
            <a:chExt cx="2455705" cy="1683476"/>
          </a:xfrm>
        </p:grpSpPr>
        <p:sp>
          <p:nvSpPr>
            <p:cNvPr id="5" name="Freeform 5"/>
            <p:cNvSpPr/>
            <p:nvPr/>
          </p:nvSpPr>
          <p:spPr>
            <a:xfrm>
              <a:off x="0" y="0"/>
              <a:ext cx="2455705" cy="1683476"/>
            </a:xfrm>
            <a:custGeom>
              <a:avLst/>
              <a:gdLst/>
              <a:ahLst/>
              <a:cxnLst/>
              <a:rect l="l" t="t" r="r" b="b"/>
              <a:pathLst>
                <a:path w="2455705" h="1683476">
                  <a:moveTo>
                    <a:pt x="2295685" y="0"/>
                  </a:moveTo>
                  <a:lnTo>
                    <a:pt x="160020" y="0"/>
                  </a:lnTo>
                  <a:lnTo>
                    <a:pt x="0" y="160020"/>
                  </a:lnTo>
                  <a:lnTo>
                    <a:pt x="0" y="1523456"/>
                  </a:lnTo>
                  <a:lnTo>
                    <a:pt x="160020" y="1683476"/>
                  </a:lnTo>
                  <a:lnTo>
                    <a:pt x="2295685" y="1683476"/>
                  </a:lnTo>
                  <a:lnTo>
                    <a:pt x="2455705" y="1523456"/>
                  </a:lnTo>
                  <a:lnTo>
                    <a:pt x="2455705" y="160020"/>
                  </a:lnTo>
                  <a:lnTo>
                    <a:pt x="2295685"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6" name="TextBox 6"/>
            <p:cNvSpPr txBox="1"/>
            <p:nvPr/>
          </p:nvSpPr>
          <p:spPr>
            <a:xfrm>
              <a:off x="63500" y="6350"/>
              <a:ext cx="2328705" cy="1613626"/>
            </a:xfrm>
            <a:prstGeom prst="rect">
              <a:avLst/>
            </a:prstGeom>
          </p:spPr>
          <p:txBody>
            <a:bodyPr lIns="50800" tIns="50800" rIns="50800" bIns="50800" rtlCol="0" anchor="ctr"/>
            <a:lstStyle/>
            <a:p>
              <a:pPr algn="ctr">
                <a:lnSpc>
                  <a:spcPts val="1960"/>
                </a:lnSpc>
              </a:pPr>
              <a:endParaRPr/>
            </a:p>
          </p:txBody>
        </p:sp>
      </p:grpSp>
      <p:sp>
        <p:nvSpPr>
          <p:cNvPr id="7" name="TextBox 7"/>
          <p:cNvSpPr txBox="1"/>
          <p:nvPr/>
        </p:nvSpPr>
        <p:spPr>
          <a:xfrm>
            <a:off x="373180" y="3551060"/>
            <a:ext cx="5123833" cy="2093244"/>
          </a:xfrm>
          <a:prstGeom prst="rect">
            <a:avLst/>
          </a:prstGeom>
        </p:spPr>
        <p:txBody>
          <a:bodyPr lIns="0" tIns="0" rIns="0" bIns="0" rtlCol="0" anchor="t">
            <a:spAutoFit/>
          </a:bodyPr>
          <a:lstStyle/>
          <a:p>
            <a:pPr algn="l">
              <a:lnSpc>
                <a:spcPts val="2058"/>
              </a:lnSpc>
            </a:pPr>
            <a:r>
              <a:rPr lang="en-US" sz="2450" spc="73">
                <a:solidFill>
                  <a:srgbClr val="DEF0FF"/>
                </a:solidFill>
                <a:latin typeface="RQND Pro UltraWide"/>
                <a:ea typeface="RQND Pro UltraWide"/>
                <a:cs typeface="RQND Pro UltraWide"/>
                <a:sym typeface="RQND Pro UltraWide"/>
              </a:rPr>
              <a:t>-Real ECGs divided into blocks of 2000 rows:</a:t>
            </a: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r>
              <a:rPr lang="en-US" sz="2450" spc="73">
                <a:solidFill>
                  <a:srgbClr val="DEF0FF"/>
                </a:solidFill>
                <a:latin typeface="RQND Pro UltraWide"/>
                <a:ea typeface="RQND Pro UltraWide"/>
                <a:cs typeface="RQND Pro UltraWide"/>
                <a:sym typeface="RQND Pro UltraWide"/>
              </a:rPr>
              <a:t>-Each block becomes a self-contained time series</a:t>
            </a:r>
          </a:p>
          <a:p>
            <a:pPr algn="l">
              <a:lnSpc>
                <a:spcPts val="2058"/>
              </a:lnSpc>
            </a:pPr>
            <a:endParaRPr lang="en-US" sz="2450" spc="73">
              <a:solidFill>
                <a:srgbClr val="DEF0FF"/>
              </a:solidFill>
              <a:latin typeface="RQND Pro UltraWide"/>
              <a:ea typeface="RQND Pro UltraWide"/>
              <a:cs typeface="RQND Pro UltraWide"/>
              <a:sym typeface="RQND Pro UltraWide"/>
            </a:endParaRPr>
          </a:p>
        </p:txBody>
      </p:sp>
      <p:grpSp>
        <p:nvGrpSpPr>
          <p:cNvPr id="8" name="Group 8"/>
          <p:cNvGrpSpPr/>
          <p:nvPr/>
        </p:nvGrpSpPr>
        <p:grpSpPr>
          <a:xfrm>
            <a:off x="11914335" y="2538116"/>
            <a:ext cx="6877137" cy="4714531"/>
            <a:chOff x="0" y="0"/>
            <a:chExt cx="2455705" cy="1683476"/>
          </a:xfrm>
        </p:grpSpPr>
        <p:sp>
          <p:nvSpPr>
            <p:cNvPr id="9" name="Freeform 9"/>
            <p:cNvSpPr/>
            <p:nvPr/>
          </p:nvSpPr>
          <p:spPr>
            <a:xfrm>
              <a:off x="0" y="0"/>
              <a:ext cx="2455705" cy="1683476"/>
            </a:xfrm>
            <a:custGeom>
              <a:avLst/>
              <a:gdLst/>
              <a:ahLst/>
              <a:cxnLst/>
              <a:rect l="l" t="t" r="r" b="b"/>
              <a:pathLst>
                <a:path w="2455705" h="1683476">
                  <a:moveTo>
                    <a:pt x="2295685" y="0"/>
                  </a:moveTo>
                  <a:lnTo>
                    <a:pt x="160020" y="0"/>
                  </a:lnTo>
                  <a:lnTo>
                    <a:pt x="0" y="160020"/>
                  </a:lnTo>
                  <a:lnTo>
                    <a:pt x="0" y="1523456"/>
                  </a:lnTo>
                  <a:lnTo>
                    <a:pt x="160020" y="1683476"/>
                  </a:lnTo>
                  <a:lnTo>
                    <a:pt x="2295685" y="1683476"/>
                  </a:lnTo>
                  <a:lnTo>
                    <a:pt x="2455705" y="1523456"/>
                  </a:lnTo>
                  <a:lnTo>
                    <a:pt x="2455705" y="160020"/>
                  </a:lnTo>
                  <a:lnTo>
                    <a:pt x="2295685"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10" name="TextBox 10"/>
            <p:cNvSpPr txBox="1"/>
            <p:nvPr/>
          </p:nvSpPr>
          <p:spPr>
            <a:xfrm>
              <a:off x="63500" y="6350"/>
              <a:ext cx="2328705" cy="1613626"/>
            </a:xfrm>
            <a:prstGeom prst="rect">
              <a:avLst/>
            </a:prstGeom>
          </p:spPr>
          <p:txBody>
            <a:bodyPr lIns="50800" tIns="50800" rIns="50800" bIns="50800" rtlCol="0" anchor="ctr"/>
            <a:lstStyle/>
            <a:p>
              <a:pPr algn="ctr">
                <a:lnSpc>
                  <a:spcPts val="1960"/>
                </a:lnSpc>
              </a:pPr>
              <a:endParaRPr/>
            </a:p>
          </p:txBody>
        </p:sp>
      </p:grpSp>
      <p:sp>
        <p:nvSpPr>
          <p:cNvPr id="11" name="Freeform 11"/>
          <p:cNvSpPr/>
          <p:nvPr/>
        </p:nvSpPr>
        <p:spPr>
          <a:xfrm>
            <a:off x="16625262" y="8624262"/>
            <a:ext cx="634038" cy="634038"/>
          </a:xfrm>
          <a:custGeom>
            <a:avLst/>
            <a:gdLst/>
            <a:ahLst/>
            <a:cxnLst/>
            <a:rect l="l" t="t" r="r" b="b"/>
            <a:pathLst>
              <a:path w="634038" h="634038">
                <a:moveTo>
                  <a:pt x="0" y="0"/>
                </a:moveTo>
                <a:lnTo>
                  <a:pt x="634038" y="0"/>
                </a:lnTo>
                <a:lnTo>
                  <a:pt x="634038" y="634038"/>
                </a:lnTo>
                <a:lnTo>
                  <a:pt x="0" y="634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grpSp>
        <p:nvGrpSpPr>
          <p:cNvPr id="12" name="Group 12"/>
          <p:cNvGrpSpPr/>
          <p:nvPr/>
        </p:nvGrpSpPr>
        <p:grpSpPr>
          <a:xfrm>
            <a:off x="7407327" y="2538116"/>
            <a:ext cx="3473345" cy="4714531"/>
            <a:chOff x="0" y="0"/>
            <a:chExt cx="1824099" cy="2475934"/>
          </a:xfrm>
        </p:grpSpPr>
        <p:sp>
          <p:nvSpPr>
            <p:cNvPr id="13" name="Freeform 13"/>
            <p:cNvSpPr/>
            <p:nvPr/>
          </p:nvSpPr>
          <p:spPr>
            <a:xfrm>
              <a:off x="0" y="0"/>
              <a:ext cx="1824099" cy="2475934"/>
            </a:xfrm>
            <a:custGeom>
              <a:avLst/>
              <a:gdLst/>
              <a:ahLst/>
              <a:cxnLst/>
              <a:rect l="l" t="t" r="r" b="b"/>
              <a:pathLst>
                <a:path w="1824099" h="2475934">
                  <a:moveTo>
                    <a:pt x="1585974" y="0"/>
                  </a:moveTo>
                  <a:lnTo>
                    <a:pt x="1824099" y="238125"/>
                  </a:lnTo>
                  <a:lnTo>
                    <a:pt x="1824099" y="2237809"/>
                  </a:lnTo>
                  <a:lnTo>
                    <a:pt x="1585974" y="2475934"/>
                  </a:lnTo>
                  <a:lnTo>
                    <a:pt x="238125" y="2475934"/>
                  </a:lnTo>
                  <a:lnTo>
                    <a:pt x="0" y="2237809"/>
                  </a:lnTo>
                  <a:lnTo>
                    <a:pt x="0" y="238125"/>
                  </a:lnTo>
                  <a:lnTo>
                    <a:pt x="238125" y="0"/>
                  </a:lnTo>
                  <a:lnTo>
                    <a:pt x="1585974" y="0"/>
                  </a:lnTo>
                  <a:close/>
                </a:path>
              </a:pathLst>
            </a:custGeom>
            <a:blipFill>
              <a:blip r:embed="rId5"/>
              <a:stretch>
                <a:fillRect l="-63112" r="-63112"/>
              </a:stretch>
            </a:blipFill>
          </p:spPr>
          <p:txBody>
            <a:bodyPr/>
            <a:lstStyle/>
            <a:p>
              <a:endParaRPr lang="it-IT"/>
            </a:p>
          </p:txBody>
        </p:sp>
      </p:grpSp>
      <p:sp>
        <p:nvSpPr>
          <p:cNvPr id="14" name="TextBox 14"/>
          <p:cNvSpPr txBox="1"/>
          <p:nvPr/>
        </p:nvSpPr>
        <p:spPr>
          <a:xfrm>
            <a:off x="12476879" y="3551060"/>
            <a:ext cx="5437940" cy="2093244"/>
          </a:xfrm>
          <a:prstGeom prst="rect">
            <a:avLst/>
          </a:prstGeom>
        </p:spPr>
        <p:txBody>
          <a:bodyPr lIns="0" tIns="0" rIns="0" bIns="0" rtlCol="0" anchor="t">
            <a:spAutoFit/>
          </a:bodyPr>
          <a:lstStyle/>
          <a:p>
            <a:pPr algn="l">
              <a:lnSpc>
                <a:spcPts val="2058"/>
              </a:lnSpc>
            </a:pPr>
            <a:r>
              <a:rPr lang="en-US" sz="2450" spc="73">
                <a:solidFill>
                  <a:srgbClr val="DEF0FF"/>
                </a:solidFill>
                <a:latin typeface="RQND Pro UltraWide"/>
                <a:ea typeface="RQND Pro UltraWide"/>
                <a:cs typeface="RQND Pro UltraWide"/>
                <a:sym typeface="RQND Pro UltraWide"/>
              </a:rPr>
              <a:t>-Feature extraction with TSFRESH (EfficientFCParameters)</a:t>
            </a: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r>
              <a:rPr lang="en-US" sz="2450" spc="73">
                <a:solidFill>
                  <a:srgbClr val="DEF0FF"/>
                </a:solidFill>
                <a:latin typeface="RQND Pro UltraWide"/>
                <a:ea typeface="RQND Pro UltraWide"/>
                <a:cs typeface="RQND Pro UltraWide"/>
                <a:sym typeface="RQND Pro UltraWide"/>
              </a:rPr>
              <a:t>-Meta-dataset creation with feature + best model</a:t>
            </a:r>
          </a:p>
          <a:p>
            <a:pPr algn="l">
              <a:lnSpc>
                <a:spcPts val="2058"/>
              </a:lnSpc>
            </a:pPr>
            <a:endParaRPr lang="en-US" sz="2450" spc="73">
              <a:solidFill>
                <a:srgbClr val="DEF0FF"/>
              </a:solidFill>
              <a:latin typeface="RQND Pro UltraWide"/>
              <a:ea typeface="RQND Pro UltraWide"/>
              <a:cs typeface="RQND Pro UltraWide"/>
              <a:sym typeface="RQND Pro UltraWid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sp>
        <p:nvSpPr>
          <p:cNvPr id="3" name="TextBox 3"/>
          <p:cNvSpPr txBox="1"/>
          <p:nvPr/>
        </p:nvSpPr>
        <p:spPr>
          <a:xfrm>
            <a:off x="1028700" y="6818105"/>
            <a:ext cx="9120608" cy="1656739"/>
          </a:xfrm>
          <a:prstGeom prst="rect">
            <a:avLst/>
          </a:prstGeom>
        </p:spPr>
        <p:txBody>
          <a:bodyPr lIns="0" tIns="0" rIns="0" bIns="0" rtlCol="0" anchor="t">
            <a:spAutoFit/>
          </a:bodyPr>
          <a:lstStyle/>
          <a:p>
            <a:pPr algn="l">
              <a:lnSpc>
                <a:spcPts val="6192"/>
              </a:lnSpc>
            </a:pPr>
            <a:r>
              <a:rPr lang="en-US" sz="7371">
                <a:solidFill>
                  <a:srgbClr val="DEF0FF"/>
                </a:solidFill>
                <a:latin typeface="RQND Pro UltraWide"/>
                <a:ea typeface="RQND Pro UltraWide"/>
                <a:cs typeface="RQND Pro UltraWide"/>
                <a:sym typeface="RQND Pro UltraWide"/>
              </a:rPr>
              <a:t>🧠 Algorithms Considered</a:t>
            </a:r>
          </a:p>
        </p:txBody>
      </p:sp>
      <p:sp>
        <p:nvSpPr>
          <p:cNvPr id="4" name="TextBox 4"/>
          <p:cNvSpPr txBox="1"/>
          <p:nvPr/>
        </p:nvSpPr>
        <p:spPr>
          <a:xfrm>
            <a:off x="1028700" y="3648891"/>
            <a:ext cx="9904482" cy="2350419"/>
          </a:xfrm>
          <a:prstGeom prst="rect">
            <a:avLst/>
          </a:prstGeom>
        </p:spPr>
        <p:txBody>
          <a:bodyPr lIns="0" tIns="0" rIns="0" bIns="0" rtlCol="0" anchor="t">
            <a:spAutoFit/>
          </a:bodyPr>
          <a:lstStyle/>
          <a:p>
            <a:pPr algn="l">
              <a:lnSpc>
                <a:spcPts val="2058"/>
              </a:lnSpc>
            </a:pPr>
            <a:r>
              <a:rPr lang="en-US" sz="2450" spc="73">
                <a:solidFill>
                  <a:srgbClr val="DEF0FF"/>
                </a:solidFill>
                <a:latin typeface="RQND Pro UltraWide"/>
                <a:ea typeface="RQND Pro UltraWide"/>
                <a:cs typeface="RQND Pro UltraWide"/>
                <a:sym typeface="RQND Pro UltraWide"/>
              </a:rPr>
              <a:t>-Anomaly detection models evaluated on each block:</a:t>
            </a: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r>
              <a:rPr lang="en-US" sz="2450" spc="73">
                <a:solidFill>
                  <a:srgbClr val="DEF0FF"/>
                </a:solidFill>
                <a:latin typeface="RQND Pro UltraWide"/>
                <a:ea typeface="RQND Pro UltraWide"/>
                <a:cs typeface="RQND Pro UltraWide"/>
                <a:sym typeface="RQND Pro UltraWide"/>
              </a:rPr>
              <a:t>-KNN - K-Nearest Neighbors (unsupervised)</a:t>
            </a: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r>
              <a:rPr lang="en-US" sz="2450" spc="73">
                <a:solidFill>
                  <a:srgbClr val="DEF0FF"/>
                </a:solidFill>
                <a:latin typeface="RQND Pro UltraWide"/>
                <a:ea typeface="RQND Pro UltraWide"/>
                <a:cs typeface="RQND Pro UltraWide"/>
                <a:sym typeface="RQND Pro UltraWide"/>
              </a:rPr>
              <a:t>-Isolation Forest - based on random trees</a:t>
            </a: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r>
              <a:rPr lang="en-US" sz="2450" spc="73">
                <a:solidFill>
                  <a:srgbClr val="DEF0FF"/>
                </a:solidFill>
                <a:latin typeface="RQND Pro UltraWide"/>
                <a:ea typeface="RQND Pro UltraWide"/>
                <a:cs typeface="RQND Pro UltraWide"/>
                <a:sym typeface="RQND Pro UltraWide"/>
              </a:rPr>
              <a:t>-Random Forest as the final meta-classifier</a:t>
            </a:r>
          </a:p>
          <a:p>
            <a:pPr algn="l">
              <a:lnSpc>
                <a:spcPts val="2058"/>
              </a:lnSpc>
            </a:pPr>
            <a:endParaRPr lang="en-US" sz="2450" spc="73">
              <a:solidFill>
                <a:srgbClr val="DEF0FF"/>
              </a:solidFill>
              <a:latin typeface="RQND Pro UltraWide"/>
              <a:ea typeface="RQND Pro UltraWide"/>
              <a:cs typeface="RQND Pro UltraWide"/>
              <a:sym typeface="RQND Pro UltraWide"/>
            </a:endParaRPr>
          </a:p>
        </p:txBody>
      </p:sp>
      <p:grpSp>
        <p:nvGrpSpPr>
          <p:cNvPr id="5" name="Group 5"/>
          <p:cNvGrpSpPr/>
          <p:nvPr/>
        </p:nvGrpSpPr>
        <p:grpSpPr>
          <a:xfrm>
            <a:off x="11406608" y="2549455"/>
            <a:ext cx="7443974" cy="6708845"/>
            <a:chOff x="0" y="0"/>
            <a:chExt cx="2658112" cy="2395611"/>
          </a:xfrm>
        </p:grpSpPr>
        <p:sp>
          <p:nvSpPr>
            <p:cNvPr id="6" name="Freeform 6"/>
            <p:cNvSpPr/>
            <p:nvPr/>
          </p:nvSpPr>
          <p:spPr>
            <a:xfrm>
              <a:off x="0" y="0"/>
              <a:ext cx="2658112" cy="2395611"/>
            </a:xfrm>
            <a:custGeom>
              <a:avLst/>
              <a:gdLst/>
              <a:ahLst/>
              <a:cxnLst/>
              <a:rect l="l" t="t" r="r" b="b"/>
              <a:pathLst>
                <a:path w="2658112" h="2395611">
                  <a:moveTo>
                    <a:pt x="2498092" y="0"/>
                  </a:moveTo>
                  <a:lnTo>
                    <a:pt x="160020" y="0"/>
                  </a:lnTo>
                  <a:lnTo>
                    <a:pt x="0" y="160020"/>
                  </a:lnTo>
                  <a:lnTo>
                    <a:pt x="0" y="2235591"/>
                  </a:lnTo>
                  <a:lnTo>
                    <a:pt x="160020" y="2395611"/>
                  </a:lnTo>
                  <a:lnTo>
                    <a:pt x="2498092" y="2395611"/>
                  </a:lnTo>
                  <a:lnTo>
                    <a:pt x="2658112" y="2235591"/>
                  </a:lnTo>
                  <a:lnTo>
                    <a:pt x="2658112" y="160020"/>
                  </a:lnTo>
                  <a:lnTo>
                    <a:pt x="2498092"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7" name="TextBox 7"/>
            <p:cNvSpPr txBox="1"/>
            <p:nvPr/>
          </p:nvSpPr>
          <p:spPr>
            <a:xfrm>
              <a:off x="63500" y="6350"/>
              <a:ext cx="2531112" cy="2325761"/>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993294" y="2549455"/>
            <a:ext cx="709266" cy="709266"/>
          </a:xfrm>
          <a:custGeom>
            <a:avLst/>
            <a:gdLst/>
            <a:ahLst/>
            <a:cxnLst/>
            <a:rect l="l" t="t" r="r" b="b"/>
            <a:pathLst>
              <a:path w="709266" h="709266">
                <a:moveTo>
                  <a:pt x="0" y="0"/>
                </a:moveTo>
                <a:lnTo>
                  <a:pt x="709266" y="0"/>
                </a:lnTo>
                <a:lnTo>
                  <a:pt x="709266" y="709266"/>
                </a:lnTo>
                <a:lnTo>
                  <a:pt x="0" y="709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grpSp>
        <p:nvGrpSpPr>
          <p:cNvPr id="9" name="Group 9"/>
          <p:cNvGrpSpPr/>
          <p:nvPr/>
        </p:nvGrpSpPr>
        <p:grpSpPr>
          <a:xfrm>
            <a:off x="12038539" y="3134927"/>
            <a:ext cx="6812043" cy="5537900"/>
            <a:chOff x="0" y="0"/>
            <a:chExt cx="3891711" cy="3163795"/>
          </a:xfrm>
        </p:grpSpPr>
        <p:sp>
          <p:nvSpPr>
            <p:cNvPr id="10" name="Freeform 10"/>
            <p:cNvSpPr/>
            <p:nvPr/>
          </p:nvSpPr>
          <p:spPr>
            <a:xfrm>
              <a:off x="0" y="0"/>
              <a:ext cx="3891711" cy="3163795"/>
            </a:xfrm>
            <a:custGeom>
              <a:avLst/>
              <a:gdLst/>
              <a:ahLst/>
              <a:cxnLst/>
              <a:rect l="l" t="t" r="r" b="b"/>
              <a:pathLst>
                <a:path w="3891711" h="3163795">
                  <a:moveTo>
                    <a:pt x="3653586" y="0"/>
                  </a:moveTo>
                  <a:lnTo>
                    <a:pt x="3891711" y="238125"/>
                  </a:lnTo>
                  <a:lnTo>
                    <a:pt x="3891711" y="2925670"/>
                  </a:lnTo>
                  <a:lnTo>
                    <a:pt x="3653586" y="3163795"/>
                  </a:lnTo>
                  <a:lnTo>
                    <a:pt x="238125" y="3163795"/>
                  </a:lnTo>
                  <a:lnTo>
                    <a:pt x="0" y="2925670"/>
                  </a:lnTo>
                  <a:lnTo>
                    <a:pt x="0" y="238125"/>
                  </a:lnTo>
                  <a:lnTo>
                    <a:pt x="238125" y="0"/>
                  </a:lnTo>
                  <a:lnTo>
                    <a:pt x="3653586" y="0"/>
                  </a:lnTo>
                  <a:close/>
                </a:path>
              </a:pathLst>
            </a:custGeom>
            <a:blipFill>
              <a:blip r:embed="rId5"/>
              <a:stretch>
                <a:fillRect l="-11009" r="-11009"/>
              </a:stretch>
            </a:blipFill>
          </p:spPr>
          <p:txBody>
            <a:bodyPr/>
            <a:lstStyle/>
            <a:p>
              <a:endParaRPr lang="it-IT"/>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sp>
        <p:nvSpPr>
          <p:cNvPr id="3" name="TextBox 3"/>
          <p:cNvSpPr txBox="1"/>
          <p:nvPr/>
        </p:nvSpPr>
        <p:spPr>
          <a:xfrm>
            <a:off x="11429008" y="1876117"/>
            <a:ext cx="5849736" cy="1790006"/>
          </a:xfrm>
          <a:prstGeom prst="rect">
            <a:avLst/>
          </a:prstGeom>
        </p:spPr>
        <p:txBody>
          <a:bodyPr lIns="0" tIns="0" rIns="0" bIns="0" rtlCol="0" anchor="t">
            <a:spAutoFit/>
          </a:bodyPr>
          <a:lstStyle/>
          <a:p>
            <a:pPr algn="l">
              <a:lnSpc>
                <a:spcPts val="4540"/>
              </a:lnSpc>
            </a:pPr>
            <a:r>
              <a:rPr lang="en-US" sz="5405" dirty="0">
                <a:solidFill>
                  <a:srgbClr val="DEF0FF"/>
                </a:solidFill>
                <a:latin typeface="RQND Pro UltraWide"/>
                <a:ea typeface="RQND Pro UltraWide"/>
                <a:cs typeface="RQND Pro UltraWide"/>
                <a:sym typeface="RQND Pro UltraWide"/>
              </a:rPr>
              <a:t>✅ Results and Conclusions</a:t>
            </a:r>
          </a:p>
        </p:txBody>
      </p:sp>
      <p:grpSp>
        <p:nvGrpSpPr>
          <p:cNvPr id="4" name="Group 4"/>
          <p:cNvGrpSpPr/>
          <p:nvPr/>
        </p:nvGrpSpPr>
        <p:grpSpPr>
          <a:xfrm>
            <a:off x="-503090" y="2753337"/>
            <a:ext cx="7052648" cy="6504963"/>
            <a:chOff x="0" y="0"/>
            <a:chExt cx="2518377" cy="2322808"/>
          </a:xfrm>
        </p:grpSpPr>
        <p:sp>
          <p:nvSpPr>
            <p:cNvPr id="5" name="Freeform 5"/>
            <p:cNvSpPr/>
            <p:nvPr/>
          </p:nvSpPr>
          <p:spPr>
            <a:xfrm>
              <a:off x="0" y="0"/>
              <a:ext cx="2518377" cy="2322808"/>
            </a:xfrm>
            <a:custGeom>
              <a:avLst/>
              <a:gdLst/>
              <a:ahLst/>
              <a:cxnLst/>
              <a:rect l="l" t="t" r="r" b="b"/>
              <a:pathLst>
                <a:path w="2518377" h="2322808">
                  <a:moveTo>
                    <a:pt x="2358357" y="0"/>
                  </a:moveTo>
                  <a:lnTo>
                    <a:pt x="160020" y="0"/>
                  </a:lnTo>
                  <a:lnTo>
                    <a:pt x="0" y="160020"/>
                  </a:lnTo>
                  <a:lnTo>
                    <a:pt x="0" y="2162788"/>
                  </a:lnTo>
                  <a:lnTo>
                    <a:pt x="160020" y="2322808"/>
                  </a:lnTo>
                  <a:lnTo>
                    <a:pt x="2358357" y="2322808"/>
                  </a:lnTo>
                  <a:lnTo>
                    <a:pt x="2518377" y="2162788"/>
                  </a:lnTo>
                  <a:lnTo>
                    <a:pt x="2518377" y="160020"/>
                  </a:lnTo>
                  <a:lnTo>
                    <a:pt x="2358357"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6" name="TextBox 6"/>
            <p:cNvSpPr txBox="1"/>
            <p:nvPr/>
          </p:nvSpPr>
          <p:spPr>
            <a:xfrm>
              <a:off x="63500" y="6350"/>
              <a:ext cx="2391377" cy="2252958"/>
            </a:xfrm>
            <a:prstGeom prst="rect">
              <a:avLst/>
            </a:prstGeom>
          </p:spPr>
          <p:txBody>
            <a:bodyPr lIns="50800" tIns="50800" rIns="50800" bIns="50800" rtlCol="0" anchor="ctr"/>
            <a:lstStyle/>
            <a:p>
              <a:pPr algn="ctr">
                <a:lnSpc>
                  <a:spcPts val="1960"/>
                </a:lnSpc>
              </a:pPr>
              <a:endParaRPr/>
            </a:p>
          </p:txBody>
        </p:sp>
      </p:grpSp>
      <p:sp>
        <p:nvSpPr>
          <p:cNvPr id="7" name="TextBox 7"/>
          <p:cNvSpPr txBox="1"/>
          <p:nvPr/>
        </p:nvSpPr>
        <p:spPr>
          <a:xfrm>
            <a:off x="209157" y="3009900"/>
            <a:ext cx="6320958" cy="5626925"/>
          </a:xfrm>
          <a:prstGeom prst="rect">
            <a:avLst/>
          </a:prstGeom>
        </p:spPr>
        <p:txBody>
          <a:bodyPr wrap="square" lIns="0" tIns="0" rIns="0" bIns="0" rtlCol="0" anchor="t">
            <a:spAutoFit/>
          </a:bodyPr>
          <a:lstStyle/>
          <a:p>
            <a:pPr algn="l">
              <a:lnSpc>
                <a:spcPts val="3359"/>
              </a:lnSpc>
            </a:pPr>
            <a:r>
              <a:rPr lang="en-US" sz="2000" b="1" spc="-96" dirty="0">
                <a:solidFill>
                  <a:srgbClr val="DEF0FF"/>
                </a:solidFill>
                <a:latin typeface="Telegraf Bold"/>
                <a:ea typeface="Telegraf Bold"/>
                <a:cs typeface="Telegraf Bold"/>
                <a:sym typeface="Telegraf Bold"/>
              </a:rPr>
              <a:t>The meta-model achieved an accuracy of 90.80% on the test set. Despite the high score, the confusion matrix reveals a tendency to favor K-Nearest Neighbors (KNN) over Isolation Forest.</a:t>
            </a:r>
          </a:p>
          <a:p>
            <a:pPr algn="l">
              <a:lnSpc>
                <a:spcPts val="3359"/>
              </a:lnSpc>
            </a:pPr>
            <a:r>
              <a:rPr lang="en-US" sz="2000" b="1" spc="-96" dirty="0">
                <a:solidFill>
                  <a:srgbClr val="DEF0FF"/>
                </a:solidFill>
                <a:latin typeface="Telegraf Bold"/>
                <a:ea typeface="Telegraf Bold"/>
                <a:cs typeface="Telegraf Bold"/>
                <a:sym typeface="Telegraf Bold"/>
              </a:rPr>
              <a:t>This highlights a potential class imbalance or lack of informative meta-features distinguishing between the two base models.</a:t>
            </a:r>
          </a:p>
          <a:p>
            <a:pPr marL="342900" indent="-342900">
              <a:lnSpc>
                <a:spcPts val="3359"/>
              </a:lnSpc>
              <a:buFont typeface="Arial" panose="020B0604020202020204" pitchFamily="34" charset="0"/>
              <a:buChar char="•"/>
            </a:pPr>
            <a:r>
              <a:rPr lang="en-US" sz="2000" b="1" spc="-96" dirty="0">
                <a:solidFill>
                  <a:srgbClr val="DEF0FF"/>
                </a:solidFill>
                <a:latin typeface="Telegraf Bold"/>
                <a:ea typeface="Telegraf Bold"/>
                <a:cs typeface="Telegraf Bold"/>
                <a:sym typeface="Telegraf Bold"/>
              </a:rPr>
              <a:t>The train/test split ensures realistic performance evaluation.</a:t>
            </a:r>
          </a:p>
          <a:p>
            <a:pPr marL="342900" indent="-342900">
              <a:lnSpc>
                <a:spcPts val="3359"/>
              </a:lnSpc>
              <a:buFont typeface="Arial" panose="020B0604020202020204" pitchFamily="34" charset="0"/>
              <a:buChar char="•"/>
            </a:pPr>
            <a:r>
              <a:rPr lang="en-US" sz="2000" b="1" spc="-96" dirty="0">
                <a:solidFill>
                  <a:srgbClr val="DEF0FF"/>
                </a:solidFill>
                <a:latin typeface="Telegraf Bold"/>
                <a:ea typeface="Telegraf Bold"/>
                <a:cs typeface="Telegraf Bold"/>
                <a:sym typeface="Telegraf Bold"/>
              </a:rPr>
              <a:t>The system demonstrates partial generalization in model selection, especially favoring KNN.</a:t>
            </a:r>
          </a:p>
          <a:p>
            <a:pPr marL="342900" indent="-342900">
              <a:lnSpc>
                <a:spcPts val="3359"/>
              </a:lnSpc>
              <a:buFont typeface="Arial" panose="020B0604020202020204" pitchFamily="34" charset="0"/>
              <a:buChar char="•"/>
            </a:pPr>
            <a:r>
              <a:rPr lang="en-US" sz="2000" b="1" spc="-96" dirty="0">
                <a:solidFill>
                  <a:srgbClr val="DEF0FF"/>
                </a:solidFill>
                <a:latin typeface="Telegraf Bold"/>
                <a:ea typeface="Telegraf Bold"/>
                <a:cs typeface="Telegraf Bold"/>
                <a:sym typeface="Telegraf Bold"/>
              </a:rPr>
              <a:t>Inference remains efficient, even on short signal blocks (2000 samples).</a:t>
            </a:r>
          </a:p>
        </p:txBody>
      </p:sp>
      <p:sp>
        <p:nvSpPr>
          <p:cNvPr id="8" name="Freeform 8"/>
          <p:cNvSpPr/>
          <p:nvPr/>
        </p:nvSpPr>
        <p:spPr>
          <a:xfrm>
            <a:off x="16513466" y="3824766"/>
            <a:ext cx="634038" cy="634038"/>
          </a:xfrm>
          <a:custGeom>
            <a:avLst/>
            <a:gdLst/>
            <a:ahLst/>
            <a:cxnLst/>
            <a:rect l="l" t="t" r="r" b="b"/>
            <a:pathLst>
              <a:path w="634038" h="634038">
                <a:moveTo>
                  <a:pt x="0" y="0"/>
                </a:moveTo>
                <a:lnTo>
                  <a:pt x="634038" y="0"/>
                </a:lnTo>
                <a:lnTo>
                  <a:pt x="634038" y="634039"/>
                </a:lnTo>
                <a:lnTo>
                  <a:pt x="0" y="6340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dirty="0"/>
          </a:p>
        </p:txBody>
      </p:sp>
      <p:grpSp>
        <p:nvGrpSpPr>
          <p:cNvPr id="9" name="Group 9"/>
          <p:cNvGrpSpPr/>
          <p:nvPr/>
        </p:nvGrpSpPr>
        <p:grpSpPr>
          <a:xfrm>
            <a:off x="7242889" y="2753337"/>
            <a:ext cx="3473345" cy="6504963"/>
            <a:chOff x="0" y="0"/>
            <a:chExt cx="1824099" cy="3416217"/>
          </a:xfrm>
        </p:grpSpPr>
        <p:sp>
          <p:nvSpPr>
            <p:cNvPr id="10" name="Freeform 10"/>
            <p:cNvSpPr/>
            <p:nvPr/>
          </p:nvSpPr>
          <p:spPr>
            <a:xfrm>
              <a:off x="0" y="0"/>
              <a:ext cx="1824099" cy="3416217"/>
            </a:xfrm>
            <a:custGeom>
              <a:avLst/>
              <a:gdLst/>
              <a:ahLst/>
              <a:cxnLst/>
              <a:rect l="l" t="t" r="r" b="b"/>
              <a:pathLst>
                <a:path w="1824099" h="3416217">
                  <a:moveTo>
                    <a:pt x="1585974" y="0"/>
                  </a:moveTo>
                  <a:lnTo>
                    <a:pt x="1824099" y="238125"/>
                  </a:lnTo>
                  <a:lnTo>
                    <a:pt x="1824099" y="3178092"/>
                  </a:lnTo>
                  <a:lnTo>
                    <a:pt x="1585974" y="3416217"/>
                  </a:lnTo>
                  <a:lnTo>
                    <a:pt x="238125" y="3416217"/>
                  </a:lnTo>
                  <a:lnTo>
                    <a:pt x="0" y="3178092"/>
                  </a:lnTo>
                  <a:lnTo>
                    <a:pt x="0" y="238125"/>
                  </a:lnTo>
                  <a:lnTo>
                    <a:pt x="238125" y="0"/>
                  </a:lnTo>
                  <a:lnTo>
                    <a:pt x="1585974" y="0"/>
                  </a:lnTo>
                  <a:close/>
                </a:path>
              </a:pathLst>
            </a:custGeom>
            <a:blipFill>
              <a:blip r:embed="rId5"/>
              <a:stretch>
                <a:fillRect l="-90549" r="-90549"/>
              </a:stretch>
            </a:blipFill>
          </p:spPr>
          <p:txBody>
            <a:bodyPr/>
            <a:lstStyle/>
            <a:p>
              <a:endParaRPr lang="it-IT"/>
            </a:p>
          </p:txBody>
        </p:sp>
      </p:grpSp>
      <p:grpSp>
        <p:nvGrpSpPr>
          <p:cNvPr id="11" name="Group 11"/>
          <p:cNvGrpSpPr/>
          <p:nvPr/>
        </p:nvGrpSpPr>
        <p:grpSpPr>
          <a:xfrm>
            <a:off x="11429008" y="5143500"/>
            <a:ext cx="5718497" cy="4114800"/>
            <a:chOff x="0" y="0"/>
            <a:chExt cx="3003187" cy="2160973"/>
          </a:xfrm>
        </p:grpSpPr>
        <p:sp>
          <p:nvSpPr>
            <p:cNvPr id="12" name="Freeform 12"/>
            <p:cNvSpPr/>
            <p:nvPr/>
          </p:nvSpPr>
          <p:spPr>
            <a:xfrm>
              <a:off x="0" y="0"/>
              <a:ext cx="3003187" cy="2160973"/>
            </a:xfrm>
            <a:custGeom>
              <a:avLst/>
              <a:gdLst/>
              <a:ahLst/>
              <a:cxnLst/>
              <a:rect l="l" t="t" r="r" b="b"/>
              <a:pathLst>
                <a:path w="3003187" h="2160973">
                  <a:moveTo>
                    <a:pt x="2765062" y="0"/>
                  </a:moveTo>
                  <a:lnTo>
                    <a:pt x="3003187" y="238125"/>
                  </a:lnTo>
                  <a:lnTo>
                    <a:pt x="3003187" y="1922848"/>
                  </a:lnTo>
                  <a:lnTo>
                    <a:pt x="2765062" y="2160973"/>
                  </a:lnTo>
                  <a:lnTo>
                    <a:pt x="238125" y="2160973"/>
                  </a:lnTo>
                  <a:lnTo>
                    <a:pt x="0" y="1922848"/>
                  </a:lnTo>
                  <a:lnTo>
                    <a:pt x="0" y="238125"/>
                  </a:lnTo>
                  <a:lnTo>
                    <a:pt x="238125" y="0"/>
                  </a:lnTo>
                  <a:lnTo>
                    <a:pt x="2765062" y="0"/>
                  </a:lnTo>
                  <a:close/>
                </a:path>
              </a:pathLst>
            </a:custGeom>
            <a:blipFill>
              <a:blip r:embed="rId6"/>
              <a:stretch>
                <a:fillRect l="-13960" r="-13960"/>
              </a:stretch>
            </a:blipFill>
          </p:spPr>
          <p:txBody>
            <a:bodyPr/>
            <a:lstStyle/>
            <a:p>
              <a:endParaRPr lang="it-IT"/>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sp>
        <p:nvSpPr>
          <p:cNvPr id="3" name="Freeform 3"/>
          <p:cNvSpPr/>
          <p:nvPr/>
        </p:nvSpPr>
        <p:spPr>
          <a:xfrm>
            <a:off x="11831225" y="2007874"/>
            <a:ext cx="768290" cy="768290"/>
          </a:xfrm>
          <a:custGeom>
            <a:avLst/>
            <a:gdLst/>
            <a:ahLst/>
            <a:cxnLst/>
            <a:rect l="l" t="t" r="r" b="b"/>
            <a:pathLst>
              <a:path w="768290" h="768290">
                <a:moveTo>
                  <a:pt x="0" y="0"/>
                </a:moveTo>
                <a:lnTo>
                  <a:pt x="768290" y="0"/>
                </a:lnTo>
                <a:lnTo>
                  <a:pt x="768290" y="768290"/>
                </a:lnTo>
                <a:lnTo>
                  <a:pt x="0" y="768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TextBox 4"/>
          <p:cNvSpPr txBox="1"/>
          <p:nvPr/>
        </p:nvSpPr>
        <p:spPr>
          <a:xfrm>
            <a:off x="1028700" y="1748698"/>
            <a:ext cx="10802525" cy="1823993"/>
          </a:xfrm>
          <a:prstGeom prst="rect">
            <a:avLst/>
          </a:prstGeom>
        </p:spPr>
        <p:txBody>
          <a:bodyPr lIns="0" tIns="0" rIns="0" bIns="0" rtlCol="0" anchor="t">
            <a:spAutoFit/>
          </a:bodyPr>
          <a:lstStyle/>
          <a:p>
            <a:pPr algn="l">
              <a:lnSpc>
                <a:spcPts val="6828"/>
              </a:lnSpc>
            </a:pPr>
            <a:r>
              <a:rPr lang="en-US" sz="8129">
                <a:solidFill>
                  <a:srgbClr val="DEF0FF"/>
                </a:solidFill>
                <a:latin typeface="RQND Pro UltraWide"/>
                <a:ea typeface="RQND Pro UltraWide"/>
                <a:cs typeface="RQND Pro UltraWide"/>
                <a:sym typeface="RQND Pro UltraWide"/>
              </a:rPr>
              <a:t>Future Work</a:t>
            </a:r>
          </a:p>
          <a:p>
            <a:pPr algn="l">
              <a:lnSpc>
                <a:spcPts val="6828"/>
              </a:lnSpc>
            </a:pPr>
            <a:endParaRPr lang="en-US" sz="8129">
              <a:solidFill>
                <a:srgbClr val="DEF0FF"/>
              </a:solidFill>
              <a:latin typeface="RQND Pro UltraWide"/>
              <a:ea typeface="RQND Pro UltraWide"/>
              <a:cs typeface="RQND Pro UltraWide"/>
              <a:sym typeface="RQND Pro UltraWide"/>
            </a:endParaRPr>
          </a:p>
        </p:txBody>
      </p:sp>
      <p:sp>
        <p:nvSpPr>
          <p:cNvPr id="5" name="TextBox 5"/>
          <p:cNvSpPr txBox="1"/>
          <p:nvPr/>
        </p:nvSpPr>
        <p:spPr>
          <a:xfrm>
            <a:off x="1028700" y="3696516"/>
            <a:ext cx="16036574" cy="3808735"/>
          </a:xfrm>
          <a:prstGeom prst="rect">
            <a:avLst/>
          </a:prstGeom>
        </p:spPr>
        <p:txBody>
          <a:bodyPr lIns="0" tIns="0" rIns="0" bIns="0" rtlCol="0" anchor="t">
            <a:spAutoFit/>
          </a:bodyPr>
          <a:lstStyle/>
          <a:p>
            <a:pPr algn="l">
              <a:lnSpc>
                <a:spcPts val="3333"/>
              </a:lnSpc>
            </a:pPr>
            <a:r>
              <a:rPr lang="en-US" sz="3967" spc="119" dirty="0">
                <a:solidFill>
                  <a:srgbClr val="DEF0FF"/>
                </a:solidFill>
                <a:latin typeface="RQND Pro UltraWide"/>
                <a:ea typeface="RQND Pro UltraWide"/>
                <a:cs typeface="RQND Pro UltraWide"/>
                <a:sym typeface="RQND Pro UltraWide"/>
              </a:rPr>
              <a:t>Possible improvements and developments:</a:t>
            </a:r>
          </a:p>
          <a:p>
            <a:pPr algn="l">
              <a:lnSpc>
                <a:spcPts val="3333"/>
              </a:lnSpc>
            </a:pPr>
            <a:endParaRPr lang="en-US" sz="3967" spc="119" dirty="0">
              <a:solidFill>
                <a:srgbClr val="DEF0FF"/>
              </a:solidFill>
              <a:latin typeface="RQND Pro UltraWide"/>
              <a:ea typeface="RQND Pro UltraWide"/>
              <a:cs typeface="RQND Pro UltraWide"/>
              <a:sym typeface="RQND Pro UltraWide"/>
            </a:endParaRPr>
          </a:p>
          <a:p>
            <a:pPr algn="l">
              <a:lnSpc>
                <a:spcPts val="3333"/>
              </a:lnSpc>
            </a:pPr>
            <a:r>
              <a:rPr lang="en-US" sz="3967" spc="119" dirty="0">
                <a:solidFill>
                  <a:srgbClr val="DEF0FF"/>
                </a:solidFill>
                <a:latin typeface="RQND Pro UltraWide"/>
                <a:ea typeface="RQND Pro UltraWide"/>
                <a:cs typeface="RQND Pro UltraWide"/>
                <a:sym typeface="RQND Pro UltraWide"/>
              </a:rPr>
              <a:t>better feature engineering or class balancing to improve generalization</a:t>
            </a:r>
          </a:p>
          <a:p>
            <a:pPr algn="l">
              <a:lnSpc>
                <a:spcPts val="3333"/>
              </a:lnSpc>
            </a:pPr>
            <a:endParaRPr lang="en-US" sz="3967" spc="119" dirty="0">
              <a:solidFill>
                <a:srgbClr val="DEF0FF"/>
              </a:solidFill>
              <a:latin typeface="RQND Pro UltraWide"/>
              <a:ea typeface="RQND Pro UltraWide"/>
              <a:cs typeface="RQND Pro UltraWide"/>
              <a:sym typeface="RQND Pro UltraWide"/>
            </a:endParaRPr>
          </a:p>
          <a:p>
            <a:pPr algn="l">
              <a:lnSpc>
                <a:spcPts val="3333"/>
              </a:lnSpc>
            </a:pPr>
            <a:r>
              <a:rPr lang="en-US" sz="3967" spc="119" dirty="0">
                <a:solidFill>
                  <a:srgbClr val="DEF0FF"/>
                </a:solidFill>
                <a:latin typeface="RQND Pro UltraWide"/>
                <a:ea typeface="RQND Pro UltraWide"/>
                <a:cs typeface="RQND Pro UltraWide"/>
                <a:sym typeface="RQND Pro UltraWide"/>
              </a:rPr>
              <a:t>Applying </a:t>
            </a:r>
            <a:r>
              <a:rPr lang="en-US" sz="3967" spc="119" dirty="0" err="1">
                <a:solidFill>
                  <a:srgbClr val="DEF0FF"/>
                </a:solidFill>
                <a:latin typeface="RQND Pro UltraWide"/>
                <a:ea typeface="RQND Pro UltraWide"/>
                <a:cs typeface="RQND Pro UltraWide"/>
                <a:sym typeface="RQND Pro UltraWide"/>
              </a:rPr>
              <a:t>aifes</a:t>
            </a:r>
            <a:endParaRPr lang="en-US" sz="3967" spc="119" dirty="0">
              <a:solidFill>
                <a:srgbClr val="DEF0FF"/>
              </a:solidFill>
              <a:latin typeface="RQND Pro UltraWide"/>
              <a:ea typeface="RQND Pro UltraWide"/>
              <a:cs typeface="RQND Pro UltraWide"/>
              <a:sym typeface="RQND Pro UltraWide"/>
            </a:endParaRPr>
          </a:p>
          <a:p>
            <a:pPr algn="l">
              <a:lnSpc>
                <a:spcPts val="3333"/>
              </a:lnSpc>
            </a:pPr>
            <a:endParaRPr lang="en-US" sz="3967" spc="119" dirty="0">
              <a:solidFill>
                <a:srgbClr val="DEF0FF"/>
              </a:solidFill>
              <a:latin typeface="RQND Pro UltraWide"/>
              <a:ea typeface="RQND Pro UltraWide"/>
              <a:cs typeface="RQND Pro UltraWide"/>
              <a:sym typeface="RQND Pro UltraWide"/>
            </a:endParaRPr>
          </a:p>
          <a:p>
            <a:pPr algn="l">
              <a:lnSpc>
                <a:spcPts val="3333"/>
              </a:lnSpc>
            </a:pPr>
            <a:r>
              <a:rPr lang="en-US" sz="3967" spc="119" dirty="0">
                <a:solidFill>
                  <a:srgbClr val="DEF0FF"/>
                </a:solidFill>
                <a:latin typeface="RQND Pro UltraWide"/>
                <a:ea typeface="RQND Pro UltraWide"/>
                <a:cs typeface="RQND Pro UltraWide"/>
                <a:sym typeface="RQND Pro UltraWide"/>
              </a:rPr>
              <a:t>test on </a:t>
            </a:r>
            <a:r>
              <a:rPr lang="en-US" sz="3967" spc="119" dirty="0" err="1">
                <a:solidFill>
                  <a:srgbClr val="DEF0FF"/>
                </a:solidFill>
                <a:latin typeface="RQND Pro UltraWide"/>
                <a:ea typeface="RQND Pro UltraWide"/>
                <a:cs typeface="RQND Pro UltraWide"/>
                <a:sym typeface="RQND Pro UltraWide"/>
              </a:rPr>
              <a:t>mcus</a:t>
            </a:r>
            <a:endParaRPr lang="en-US" sz="3967" spc="119" dirty="0">
              <a:solidFill>
                <a:srgbClr val="DEF0FF"/>
              </a:solidFill>
              <a:latin typeface="RQND Pro UltraWide"/>
              <a:ea typeface="RQND Pro UltraWide"/>
              <a:cs typeface="RQND Pro UltraWide"/>
              <a:sym typeface="RQND Pro UltraWide"/>
            </a:endParaRPr>
          </a:p>
          <a:p>
            <a:pPr algn="l">
              <a:lnSpc>
                <a:spcPts val="3333"/>
              </a:lnSpc>
            </a:pPr>
            <a:endParaRPr lang="en-US" sz="3967" spc="119" dirty="0">
              <a:solidFill>
                <a:srgbClr val="DEF0FF"/>
              </a:solidFill>
              <a:latin typeface="RQND Pro UltraWide"/>
              <a:ea typeface="RQND Pro UltraWide"/>
              <a:cs typeface="RQND Pro UltraWide"/>
              <a:sym typeface="RQND Pro UltraWid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TotalTime>
  <Words>578</Words>
  <Application>Microsoft Macintosh PowerPoint</Application>
  <PresentationFormat>Personalizzato</PresentationFormat>
  <Paragraphs>73</Paragraphs>
  <Slides>10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10</vt:i4>
      </vt:variant>
    </vt:vector>
  </HeadingPairs>
  <TitlesOfParts>
    <vt:vector size="16" baseType="lpstr">
      <vt:lpstr>Telegraf</vt:lpstr>
      <vt:lpstr>Arial</vt:lpstr>
      <vt:lpstr>Telegraf Bold</vt:lpstr>
      <vt:lpstr>Calibri</vt:lpstr>
      <vt:lpstr>RQND Pro UltraWide</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Meta-learning_L_F</dc:title>
  <cp:lastModifiedBy>LEONARDO FALANGA</cp:lastModifiedBy>
  <cp:revision>7</cp:revision>
  <dcterms:created xsi:type="dcterms:W3CDTF">2006-08-16T00:00:00Z</dcterms:created>
  <dcterms:modified xsi:type="dcterms:W3CDTF">2025-07-13T05:42:33Z</dcterms:modified>
  <dc:identifier>DAGsk-T_p4Y</dc:identifier>
</cp:coreProperties>
</file>